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64" r:id="rId3"/>
    <p:sldId id="265" r:id="rId4"/>
    <p:sldId id="266" r:id="rId5"/>
    <p:sldId id="267" r:id="rId6"/>
    <p:sldId id="268" r:id="rId7"/>
    <p:sldId id="269" r:id="rId8"/>
    <p:sldId id="257" r:id="rId9"/>
    <p:sldId id="258" r:id="rId10"/>
    <p:sldId id="270" r:id="rId11"/>
    <p:sldId id="259" r:id="rId12"/>
    <p:sldId id="271" r:id="rId13"/>
    <p:sldId id="272" r:id="rId14"/>
    <p:sldId id="273" r:id="rId15"/>
    <p:sldId id="260" r:id="rId16"/>
    <p:sldId id="274" r:id="rId17"/>
    <p:sldId id="275" r:id="rId18"/>
    <p:sldId id="261" r:id="rId19"/>
    <p:sldId id="276" r:id="rId20"/>
    <p:sldId id="277" r:id="rId21"/>
    <p:sldId id="262" r:id="rId22"/>
    <p:sldId id="278" r:id="rId23"/>
    <p:sldId id="279" r:id="rId24"/>
    <p:sldId id="263"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5B845-CA52-4E16-868B-5D43A543BC1F}" type="datetimeFigureOut">
              <a:rPr lang="en-US" smtClean="0"/>
              <a:t>10/25/2016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7181C-4408-4F7E-B77C-BDF87B015305}" type="slidenum">
              <a:rPr lang="en-US" smtClean="0"/>
              <a:t>‹#›</a:t>
            </a:fld>
            <a:endParaRPr lang="en-US"/>
          </a:p>
        </p:txBody>
      </p:sp>
    </p:spTree>
    <p:extLst>
      <p:ext uri="{BB962C8B-B14F-4D97-AF65-F5344CB8AC3E}">
        <p14:creationId xmlns:p14="http://schemas.microsoft.com/office/powerpoint/2010/main" val="3057276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A61B9D4B-5EAF-4517-B744-533CEB642984}" type="datetimeFigureOut">
              <a:rPr lang="en-US" smtClean="0"/>
              <a:t>10/25/2016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5E1C8E28-1DC0-45E8-BF64-AB5ACE04D983}" type="slidenum">
              <a:rPr lang="en-US" smtClean="0"/>
              <a:t>‹#›</a:t>
            </a:fld>
            <a:endParaRPr lang="en-US"/>
          </a:p>
        </p:txBody>
      </p:sp>
    </p:spTree>
    <p:extLst>
      <p:ext uri="{BB962C8B-B14F-4D97-AF65-F5344CB8AC3E}">
        <p14:creationId xmlns:p14="http://schemas.microsoft.com/office/powerpoint/2010/main" val="1212220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B9D4B-5EAF-4517-B744-533CEB642984}"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55795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1B9D4B-5EAF-4517-B744-533CEB642984}"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297950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1B9D4B-5EAF-4517-B744-533CEB642984}" type="datetimeFigureOut">
              <a:rPr lang="en-US" smtClean="0"/>
              <a:t>10/25/2016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283129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1B9D4B-5EAF-4517-B744-533CEB642984}" type="datetimeFigureOut">
              <a:rPr lang="en-US" smtClean="0"/>
              <a:t>10/25/2016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2784374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1B9D4B-5EAF-4517-B744-533CEB642984}" type="datetimeFigureOut">
              <a:rPr lang="en-US" smtClean="0"/>
              <a:t>10/25/2016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1006507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B9D4B-5EAF-4517-B744-533CEB642984}" type="datetimeFigureOut">
              <a:rPr lang="en-US" smtClean="0"/>
              <a:t>10/25/2016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251895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A61B9D4B-5EAF-4517-B744-533CEB642984}" type="datetimeFigureOut">
              <a:rPr lang="en-US" smtClean="0"/>
              <a:t>10/25/2016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E1C8E28-1DC0-45E8-BF64-AB5ACE04D983}" type="slidenum">
              <a:rPr lang="en-US" smtClean="0"/>
              <a:t>‹#›</a:t>
            </a:fld>
            <a:endParaRPr lang="en-US"/>
          </a:p>
        </p:txBody>
      </p:sp>
    </p:spTree>
    <p:extLst>
      <p:ext uri="{BB962C8B-B14F-4D97-AF65-F5344CB8AC3E}">
        <p14:creationId xmlns:p14="http://schemas.microsoft.com/office/powerpoint/2010/main" val="2413937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A61B9D4B-5EAF-4517-B744-533CEB642984}" type="datetimeFigureOut">
              <a:rPr lang="en-US" smtClean="0"/>
              <a:t>10/25/2016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5E1C8E28-1DC0-45E8-BF64-AB5ACE04D983}" type="slidenum">
              <a:rPr lang="en-US" smtClean="0"/>
              <a:t>‹#›</a:t>
            </a:fld>
            <a:endParaRPr lang="en-US"/>
          </a:p>
        </p:txBody>
      </p:sp>
    </p:spTree>
    <p:extLst>
      <p:ext uri="{BB962C8B-B14F-4D97-AF65-F5344CB8AC3E}">
        <p14:creationId xmlns:p14="http://schemas.microsoft.com/office/powerpoint/2010/main" val="408270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B9D4B-5EAF-4517-B744-533CEB642984}"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938389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1B9D4B-5EAF-4517-B744-533CEB642984}" type="datetimeFigureOut">
              <a:rPr lang="en-US" smtClean="0"/>
              <a:t>10/25/2016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1C8E28-1DC0-45E8-BF64-AB5ACE04D983}" type="slidenum">
              <a:rPr lang="en-US" smtClean="0"/>
              <a:t>‹#›</a:t>
            </a:fld>
            <a:endParaRPr lang="en-US"/>
          </a:p>
        </p:txBody>
      </p:sp>
    </p:spTree>
    <p:extLst>
      <p:ext uri="{BB962C8B-B14F-4D97-AF65-F5344CB8AC3E}">
        <p14:creationId xmlns:p14="http://schemas.microsoft.com/office/powerpoint/2010/main" val="68088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A61B9D4B-5EAF-4517-B744-533CEB642984}" type="datetimeFigureOut">
              <a:rPr lang="en-US" smtClean="0"/>
              <a:t>10/25/2016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5E1C8E28-1DC0-45E8-BF64-AB5ACE04D983}" type="slidenum">
              <a:rPr lang="en-US" smtClean="0"/>
              <a:t>‹#›</a:t>
            </a:fld>
            <a:endParaRPr lang="en-US"/>
          </a:p>
        </p:txBody>
      </p:sp>
    </p:spTree>
    <p:extLst>
      <p:ext uri="{BB962C8B-B14F-4D97-AF65-F5344CB8AC3E}">
        <p14:creationId xmlns:p14="http://schemas.microsoft.com/office/powerpoint/2010/main" val="3457926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Digital Business Models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59302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9514" y="451757"/>
            <a:ext cx="10989129" cy="6124754"/>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The proliferation and convergence of digital technologies like SMACIT (social, mobile, analytics, cloud, and Internet of Things) has created significant threats and opportunities to established companies. Business leaders must rethink their business strategies and develop what we refer to as a digital strategy. Our research shows four keys to successfully defining and executing a digital strategy: </a:t>
            </a:r>
          </a:p>
          <a:p>
            <a:endParaRPr lang="en-US" sz="2800" dirty="0">
              <a:latin typeface="Arial" panose="020B0604020202020204" pitchFamily="34" charset="0"/>
              <a:cs typeface="Arial" panose="020B0604020202020204" pitchFamily="34" charset="0"/>
            </a:endParaRPr>
          </a:p>
          <a:p>
            <a:pPr marL="457200" indent="-457200">
              <a:buAutoNum type="arabicParenBoth"/>
            </a:pPr>
            <a:r>
              <a:rPr lang="en-US" sz="2800" dirty="0">
                <a:solidFill>
                  <a:schemeClr val="accent1"/>
                </a:solidFill>
                <a:latin typeface="Arial" panose="020B0604020202020204" pitchFamily="34" charset="0"/>
                <a:cs typeface="Arial" panose="020B0604020202020204" pitchFamily="34" charset="0"/>
              </a:rPr>
              <a:t>Zeroing in on a customer engagement or digitized solutions strategy to guide the transformation, </a:t>
            </a:r>
          </a:p>
          <a:p>
            <a:pPr marL="457200" indent="-457200">
              <a:buAutoNum type="arabicParenBoth"/>
            </a:pPr>
            <a:r>
              <a:rPr lang="en-US" sz="2800" dirty="0">
                <a:solidFill>
                  <a:schemeClr val="accent1"/>
                </a:solidFill>
                <a:latin typeface="Arial" panose="020B0604020202020204" pitchFamily="34" charset="0"/>
                <a:cs typeface="Arial" panose="020B0604020202020204" pitchFamily="34" charset="0"/>
              </a:rPr>
              <a:t>Building operational excellence, </a:t>
            </a:r>
          </a:p>
          <a:p>
            <a:pPr marL="457200" indent="-457200">
              <a:buAutoNum type="arabicParenBoth"/>
            </a:pPr>
            <a:r>
              <a:rPr lang="en-US" sz="2800" dirty="0">
                <a:solidFill>
                  <a:schemeClr val="accent1"/>
                </a:solidFill>
                <a:latin typeface="Arial" panose="020B0604020202020204" pitchFamily="34" charset="0"/>
                <a:cs typeface="Arial" panose="020B0604020202020204" pitchFamily="34" charset="0"/>
              </a:rPr>
              <a:t>Creating a powerful digital services backbone to facilitate</a:t>
            </a:r>
          </a:p>
          <a:p>
            <a:r>
              <a:rPr lang="en-US" sz="2800" dirty="0">
                <a:solidFill>
                  <a:schemeClr val="accent1"/>
                </a:solidFill>
                <a:latin typeface="Arial" panose="020B0604020202020204" pitchFamily="34" charset="0"/>
                <a:cs typeface="Arial" panose="020B0604020202020204" pitchFamily="34" charset="0"/>
              </a:rPr>
              <a:t>rapid innovation and responsiveness, </a:t>
            </a:r>
          </a:p>
          <a:p>
            <a:r>
              <a:rPr lang="en-US" sz="2800" dirty="0">
                <a:solidFill>
                  <a:schemeClr val="accent1"/>
                </a:solidFill>
                <a:latin typeface="Arial" panose="020B0604020202020204" pitchFamily="34" charset="0"/>
                <a:cs typeface="Arial" panose="020B0604020202020204" pitchFamily="34" charset="0"/>
              </a:rPr>
              <a:t>(4) Ensuring ongoing organizational redesign.</a:t>
            </a:r>
          </a:p>
        </p:txBody>
      </p:sp>
    </p:spTree>
    <p:extLst>
      <p:ext uri="{BB962C8B-B14F-4D97-AF65-F5344CB8AC3E}">
        <p14:creationId xmlns:p14="http://schemas.microsoft.com/office/powerpoint/2010/main" val="3382225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4300" y="1130300"/>
            <a:ext cx="8877300" cy="3539430"/>
          </a:xfrm>
          <a:prstGeom prst="rect">
            <a:avLst/>
          </a:prstGeom>
          <a:noFill/>
        </p:spPr>
        <p:txBody>
          <a:bodyPr wrap="square" rtlCol="0">
            <a:spAutoFit/>
          </a:bodyPr>
          <a:lstStyle/>
          <a:p>
            <a:r>
              <a:rPr lang="en-US" sz="2800" dirty="0">
                <a:latin typeface="TimesNewRomanPSMT"/>
              </a:rPr>
              <a:t>To help companies seize the opportunities and mitigate the threats of new technologies, MIT CISR and The Boston Consulting Group (BCG) embarked on a study we called </a:t>
            </a:r>
            <a:r>
              <a:rPr lang="en-US" sz="2800" i="1" dirty="0">
                <a:solidFill>
                  <a:schemeClr val="accent1"/>
                </a:solidFill>
                <a:latin typeface="TimesNewRomanPS-ItalicMT"/>
              </a:rPr>
              <a:t>Designing Digital Organizations</a:t>
            </a:r>
            <a:r>
              <a:rPr lang="en-US" sz="2800" dirty="0">
                <a:latin typeface="TimesNewRomanPSMT"/>
              </a:rPr>
              <a:t>. We explored two questions. First, what strategies best address the opportunities and challenges presented by digital disruption? Second, what must companies do to successfully execute those strategies?</a:t>
            </a:r>
            <a:endParaRPr lang="en-US" sz="2800" dirty="0"/>
          </a:p>
        </p:txBody>
      </p:sp>
    </p:spTree>
    <p:extLst>
      <p:ext uri="{BB962C8B-B14F-4D97-AF65-F5344CB8AC3E}">
        <p14:creationId xmlns:p14="http://schemas.microsoft.com/office/powerpoint/2010/main" val="253320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3300" y="1561237"/>
            <a:ext cx="9918700" cy="3046988"/>
          </a:xfrm>
          <a:prstGeom prst="rect">
            <a:avLst/>
          </a:prstGeom>
        </p:spPr>
        <p:txBody>
          <a:bodyPr wrap="square">
            <a:spAutoFit/>
          </a:bodyPr>
          <a:lstStyle/>
          <a:p>
            <a:r>
              <a:rPr lang="en-US" sz="3200" dirty="0">
                <a:latin typeface="Arial" panose="020B0604020202020204" pitchFamily="34" charset="0"/>
                <a:cs typeface="Arial" panose="020B0604020202020204" pitchFamily="34" charset="0"/>
              </a:rPr>
              <a:t>For purposes of this study, we defined digital disruption as </a:t>
            </a:r>
            <a:r>
              <a:rPr lang="en-US" sz="3200" i="1" dirty="0">
                <a:solidFill>
                  <a:schemeClr val="accent1"/>
                </a:solidFill>
                <a:latin typeface="Arial" panose="020B0604020202020204" pitchFamily="34" charset="0"/>
                <a:cs typeface="Arial" panose="020B0604020202020204" pitchFamily="34" charset="0"/>
              </a:rPr>
              <a:t>changes in the competitive environment resulting from the use of digital technologies by new market entrants or established competitors in ways that undermine the value proposition of a company’s product/service portfolio or go-to-market approach</a:t>
            </a:r>
            <a:r>
              <a:rPr lang="en-US"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13389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988705"/>
            <a:ext cx="11531600" cy="4524315"/>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We have found that competitive advantage results from the increased integration that digital technologies enable. This integration can take a variety of forms, such as </a:t>
            </a:r>
          </a:p>
          <a:p>
            <a:endParaRPr lang="en-US" sz="2400" dirty="0">
              <a:latin typeface="Arial" panose="020B0604020202020204" pitchFamily="34" charset="0"/>
              <a:cs typeface="Arial" panose="020B0604020202020204" pitchFamily="34" charset="0"/>
            </a:endParaRPr>
          </a:p>
          <a:p>
            <a:pPr marL="457200" indent="-457200">
              <a:buAutoNum type="arabicParenBoth"/>
            </a:pPr>
            <a:r>
              <a:rPr lang="en-US" sz="2400" dirty="0">
                <a:latin typeface="Arial" panose="020B0604020202020204" pitchFamily="34" charset="0"/>
                <a:cs typeface="Arial" panose="020B0604020202020204" pitchFamily="34" charset="0"/>
              </a:rPr>
              <a:t>unique, value-adding connections between the company’s products and services; </a:t>
            </a:r>
          </a:p>
          <a:p>
            <a:pPr marL="457200" indent="-457200">
              <a:buAutoNum type="arabicParenBoth"/>
            </a:pPr>
            <a:r>
              <a:rPr lang="en-US" sz="2400" dirty="0">
                <a:latin typeface="Arial" panose="020B0604020202020204" pitchFamily="34" charset="0"/>
                <a:cs typeface="Arial" panose="020B0604020202020204" pitchFamily="34" charset="0"/>
              </a:rPr>
              <a:t>meaningful integration of internal business capabilities;</a:t>
            </a:r>
          </a:p>
          <a:p>
            <a:r>
              <a:rPr lang="en-US" sz="2400" dirty="0">
                <a:latin typeface="Arial" panose="020B0604020202020204" pitchFamily="34" charset="0"/>
                <a:cs typeface="Arial" panose="020B0604020202020204" pitchFamily="34" charset="0"/>
              </a:rPr>
              <a:t>(3) seamless interactions with customers and partners; and perhaps even </a:t>
            </a:r>
          </a:p>
          <a:p>
            <a:r>
              <a:rPr lang="en-US" sz="2400" dirty="0">
                <a:latin typeface="Arial" panose="020B0604020202020204" pitchFamily="34" charset="0"/>
                <a:cs typeface="Arial" panose="020B0604020202020204" pitchFamily="34" charset="0"/>
              </a:rPr>
              <a:t>(4) extraordinary coordination of discrete events.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Such uses of technology to enhance a company’s strategic competencies are difficult to accomplish and thus difficult to replicate. As a result, </a:t>
            </a:r>
            <a:r>
              <a:rPr lang="en-US" sz="2400" b="1" dirty="0">
                <a:solidFill>
                  <a:schemeClr val="accent1"/>
                </a:solidFill>
                <a:latin typeface="Arial" panose="020B0604020202020204" pitchFamily="34" charset="0"/>
                <a:cs typeface="Arial" panose="020B0604020202020204" pitchFamily="34" charset="0"/>
              </a:rPr>
              <a:t>integration constitutes the basis for competition in the digital economy.</a:t>
            </a:r>
            <a:endParaRPr lang="en-US" sz="24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9079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6900" y="1981200"/>
            <a:ext cx="10464800" cy="2246769"/>
          </a:xfrm>
          <a:prstGeom prst="rect">
            <a:avLst/>
          </a:prstGeom>
          <a:noFill/>
        </p:spPr>
        <p:txBody>
          <a:bodyPr wrap="square" rtlCol="0">
            <a:spAutoFit/>
          </a:bodyPr>
          <a:lstStyle/>
          <a:p>
            <a:r>
              <a:rPr lang="en-US" sz="2800" dirty="0">
                <a:latin typeface="TimesNewRomanPSMT"/>
              </a:rPr>
              <a:t>We define digital strategy as </a:t>
            </a:r>
            <a:r>
              <a:rPr lang="en-US" sz="2800" i="1" dirty="0">
                <a:solidFill>
                  <a:schemeClr val="accent1"/>
                </a:solidFill>
                <a:latin typeface="TimesNewRomanPS-ItalicMT"/>
              </a:rPr>
              <a:t>a business strategy inspired by the capabilities of powerful, readily accessible technologies (like SMACIT) intent on delivering unique, integrated business capabilities in ways that are responsive to constantly changing market conditions</a:t>
            </a:r>
            <a:r>
              <a:rPr lang="en-US" sz="2800" dirty="0">
                <a:solidFill>
                  <a:schemeClr val="accent1"/>
                </a:solidFill>
                <a:latin typeface="TimesNewRomanPSMT"/>
              </a:rPr>
              <a:t>.</a:t>
            </a:r>
            <a:endParaRPr lang="en-US" sz="2800" dirty="0">
              <a:solidFill>
                <a:schemeClr val="accent1"/>
              </a:solidFill>
            </a:endParaRPr>
          </a:p>
        </p:txBody>
      </p:sp>
    </p:spTree>
    <p:extLst>
      <p:ext uri="{BB962C8B-B14F-4D97-AF65-F5344CB8AC3E}">
        <p14:creationId xmlns:p14="http://schemas.microsoft.com/office/powerpoint/2010/main" val="394369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0700" y="406400"/>
            <a:ext cx="10960100" cy="6001643"/>
          </a:xfrm>
          <a:prstGeom prst="rect">
            <a:avLst/>
          </a:prstGeom>
          <a:noFill/>
        </p:spPr>
        <p:txBody>
          <a:bodyPr wrap="square" rtlCol="0">
            <a:spAutoFit/>
          </a:bodyPr>
          <a:lstStyle/>
          <a:p>
            <a:r>
              <a:rPr lang="en-US" sz="2400" dirty="0">
                <a:latin typeface="TimesNewRomanPSMT"/>
              </a:rPr>
              <a:t>Our research revealed four keys to successfully defining and implementing a digital strategy:</a:t>
            </a:r>
          </a:p>
          <a:p>
            <a:endParaRPr lang="en-US" sz="2400" dirty="0">
              <a:latin typeface="TimesNewRomanPSMT"/>
            </a:endParaRPr>
          </a:p>
          <a:p>
            <a:r>
              <a:rPr lang="en-US" sz="2400" dirty="0">
                <a:latin typeface="TimesNewRomanPSMT"/>
              </a:rPr>
              <a:t>1. An effective digital strategy zeroes in on one of two opportunities that are associated with digital disruption— </a:t>
            </a:r>
            <a:r>
              <a:rPr lang="en-US" sz="2400" b="1" dirty="0">
                <a:solidFill>
                  <a:schemeClr val="accent1"/>
                </a:solidFill>
                <a:latin typeface="TimesNewRomanPS-BoldMT"/>
              </a:rPr>
              <a:t>customer engagement </a:t>
            </a:r>
            <a:r>
              <a:rPr lang="en-US" sz="2400" dirty="0">
                <a:latin typeface="TimesNewRomanPSMT"/>
              </a:rPr>
              <a:t>or </a:t>
            </a:r>
            <a:r>
              <a:rPr lang="en-US" sz="2400" b="1" dirty="0">
                <a:solidFill>
                  <a:schemeClr val="accent1"/>
                </a:solidFill>
                <a:latin typeface="TimesNewRomanPS-BoldMT"/>
              </a:rPr>
              <a:t>digitized solutions</a:t>
            </a:r>
            <a:r>
              <a:rPr lang="en-US" sz="2400" dirty="0">
                <a:latin typeface="TimesNewRomanPSMT"/>
              </a:rPr>
              <a:t>.</a:t>
            </a:r>
          </a:p>
          <a:p>
            <a:r>
              <a:rPr lang="en-US" sz="2400" dirty="0">
                <a:latin typeface="TimesNewRomanPSMT"/>
              </a:rPr>
              <a:t>2. Operational excellence is essential for digital strategy execution and sustained success. Successful companies will rely on capabilities that have been built into a powerful </a:t>
            </a:r>
            <a:r>
              <a:rPr lang="en-US" sz="2400" b="1" dirty="0">
                <a:solidFill>
                  <a:schemeClr val="accent1"/>
                </a:solidFill>
                <a:latin typeface="TimesNewRomanPS-BoldMT"/>
              </a:rPr>
              <a:t>operational backbone</a:t>
            </a:r>
            <a:r>
              <a:rPr lang="en-US" sz="2400" dirty="0">
                <a:latin typeface="TimesNewRomanPSMT"/>
              </a:rPr>
              <a:t>.</a:t>
            </a:r>
          </a:p>
          <a:p>
            <a:r>
              <a:rPr lang="en-US" sz="2400" dirty="0">
                <a:latin typeface="TimesNewRomanPSMT"/>
              </a:rPr>
              <a:t>3. Rapid innovation and responsiveness to new market opportunities are equally essential. To facilitate this kind of agility, successful companies will rely on the capabilities of a powerful </a:t>
            </a:r>
            <a:r>
              <a:rPr lang="en-US" sz="2400" b="1" dirty="0">
                <a:solidFill>
                  <a:schemeClr val="accent1"/>
                </a:solidFill>
                <a:latin typeface="TimesNewRomanPS-BoldMT"/>
              </a:rPr>
              <a:t>digital services backbone</a:t>
            </a:r>
            <a:r>
              <a:rPr lang="en-US" sz="2400" dirty="0">
                <a:latin typeface="TimesNewRomanPSMT"/>
              </a:rPr>
              <a:t>.</a:t>
            </a:r>
          </a:p>
          <a:p>
            <a:r>
              <a:rPr lang="en-US" sz="2400" dirty="0">
                <a:latin typeface="TimesNewRomanPSMT"/>
              </a:rPr>
              <a:t>4. Existing organizational designs are not well suited to building and leveraging both an operational and a digital services backbone. </a:t>
            </a:r>
            <a:r>
              <a:rPr lang="en-US" sz="2400" b="1" dirty="0">
                <a:solidFill>
                  <a:schemeClr val="accent1"/>
                </a:solidFill>
                <a:latin typeface="TimesNewRomanPS-BoldMT"/>
              </a:rPr>
              <a:t>Ongoing organizational redesign</a:t>
            </a:r>
            <a:r>
              <a:rPr lang="en-US" sz="2400" b="1" dirty="0">
                <a:latin typeface="TimesNewRomanPS-BoldMT"/>
              </a:rPr>
              <a:t> </a:t>
            </a:r>
            <a:r>
              <a:rPr lang="en-US" sz="2400" dirty="0">
                <a:latin typeface="TimesNewRomanPSMT"/>
              </a:rPr>
              <a:t>that includes structures, processes, roles, partnerships, and skills is essential to execute a digital strategy.</a:t>
            </a:r>
            <a:endParaRPr lang="en-US" sz="2400" dirty="0"/>
          </a:p>
        </p:txBody>
      </p:sp>
    </p:spTree>
    <p:extLst>
      <p:ext uri="{BB962C8B-B14F-4D97-AF65-F5344CB8AC3E}">
        <p14:creationId xmlns:p14="http://schemas.microsoft.com/office/powerpoint/2010/main" val="402989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7156" y="1371600"/>
            <a:ext cx="9176657" cy="3690257"/>
          </a:xfrm>
          <a:prstGeom prst="rect">
            <a:avLst/>
          </a:prstGeom>
        </p:spPr>
      </p:pic>
    </p:spTree>
    <p:extLst>
      <p:ext uri="{BB962C8B-B14F-4D97-AF65-F5344CB8AC3E}">
        <p14:creationId xmlns:p14="http://schemas.microsoft.com/office/powerpoint/2010/main" val="3646791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81843" y="979713"/>
            <a:ext cx="9029700" cy="4751615"/>
          </a:xfrm>
          <a:prstGeom prst="rect">
            <a:avLst/>
          </a:prstGeom>
        </p:spPr>
      </p:pic>
    </p:spTree>
    <p:extLst>
      <p:ext uri="{BB962C8B-B14F-4D97-AF65-F5344CB8AC3E}">
        <p14:creationId xmlns:p14="http://schemas.microsoft.com/office/powerpoint/2010/main" val="562300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320800"/>
            <a:ext cx="10375900" cy="3970318"/>
          </a:xfrm>
          <a:prstGeom prst="rect">
            <a:avLst/>
          </a:prstGeom>
          <a:noFill/>
        </p:spPr>
        <p:txBody>
          <a:bodyPr wrap="square" rtlCol="0">
            <a:spAutoFit/>
          </a:bodyPr>
          <a:lstStyle/>
          <a:p>
            <a:r>
              <a:rPr lang="en-US" sz="2800" b="1" dirty="0">
                <a:solidFill>
                  <a:srgbClr val="0070C0"/>
                </a:solidFill>
                <a:latin typeface="TimesNewRomanPS-BoldMT"/>
              </a:rPr>
              <a:t>Two Types of Digital Strategies</a:t>
            </a:r>
          </a:p>
          <a:p>
            <a:endParaRPr lang="en-US" sz="2800" dirty="0">
              <a:latin typeface="TimesNewRomanPSMT"/>
            </a:endParaRPr>
          </a:p>
          <a:p>
            <a:r>
              <a:rPr lang="en-US" sz="2800" dirty="0">
                <a:latin typeface="TimesNewRomanPSMT"/>
              </a:rPr>
              <a:t>Companies attack digital disruption with two types of digital strategies: </a:t>
            </a:r>
            <a:r>
              <a:rPr lang="en-US" sz="2800" dirty="0">
                <a:solidFill>
                  <a:schemeClr val="accent1"/>
                </a:solidFill>
                <a:latin typeface="TimesNewRomanPSMT"/>
              </a:rPr>
              <a:t>customer engagement </a:t>
            </a:r>
            <a:r>
              <a:rPr lang="en-US" sz="2800" dirty="0">
                <a:latin typeface="TimesNewRomanPSMT"/>
              </a:rPr>
              <a:t>and </a:t>
            </a:r>
            <a:r>
              <a:rPr lang="en-US" sz="2800" dirty="0">
                <a:solidFill>
                  <a:schemeClr val="accent1"/>
                </a:solidFill>
                <a:latin typeface="TimesNewRomanPSMT"/>
              </a:rPr>
              <a:t>digitized solutions</a:t>
            </a:r>
            <a:r>
              <a:rPr lang="en-US" sz="2800" dirty="0">
                <a:latin typeface="TimesNewRomanPSMT"/>
              </a:rPr>
              <a:t>. As already noted, these strategies are business (not technology) strategies inspired by the capabilities of powerful, readily accessible technologies such as SMACIT, intent on delivering unique, integrated business capabilities in ways that are responsive to constantly changing market conditions.</a:t>
            </a:r>
            <a:endParaRPr lang="en-US" sz="2800" dirty="0"/>
          </a:p>
        </p:txBody>
      </p:sp>
    </p:spTree>
    <p:extLst>
      <p:ext uri="{BB962C8B-B14F-4D97-AF65-F5344CB8AC3E}">
        <p14:creationId xmlns:p14="http://schemas.microsoft.com/office/powerpoint/2010/main" val="1129142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76462" y="909637"/>
            <a:ext cx="7839075" cy="5038725"/>
          </a:xfrm>
          <a:prstGeom prst="rect">
            <a:avLst/>
          </a:prstGeom>
        </p:spPr>
      </p:pic>
    </p:spTree>
    <p:extLst>
      <p:ext uri="{BB962C8B-B14F-4D97-AF65-F5344CB8AC3E}">
        <p14:creationId xmlns:p14="http://schemas.microsoft.com/office/powerpoint/2010/main" val="3395492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4700" y="800100"/>
            <a:ext cx="9842500" cy="4524315"/>
          </a:xfrm>
          <a:prstGeom prst="rect">
            <a:avLst/>
          </a:prstGeom>
          <a:noFill/>
        </p:spPr>
        <p:txBody>
          <a:bodyPr wrap="square" rtlCol="0">
            <a:spAutoFit/>
          </a:bodyPr>
          <a:lstStyle/>
          <a:p>
            <a:r>
              <a:rPr lang="en-US" sz="2400" dirty="0">
                <a:latin typeface="TimesNewRomanPSMT"/>
              </a:rPr>
              <a:t>Examples of customer engagement strategies include:</a:t>
            </a:r>
          </a:p>
          <a:p>
            <a:endParaRPr lang="en-US" sz="2400" dirty="0">
              <a:latin typeface="TimesNewRomanPSMT"/>
            </a:endParaRPr>
          </a:p>
          <a:p>
            <a:pPr marL="342900" indent="-342900">
              <a:buFont typeface="Arial" panose="020B0604020202020204" pitchFamily="34" charset="0"/>
              <a:buChar char="•"/>
            </a:pPr>
            <a:r>
              <a:rPr lang="en-US" sz="2400" dirty="0">
                <a:solidFill>
                  <a:schemeClr val="accent1"/>
                </a:solidFill>
                <a:latin typeface="TimesNewRomanPSMT"/>
              </a:rPr>
              <a:t>Nordstrom</a:t>
            </a:r>
            <a:r>
              <a:rPr lang="en-US" sz="2400" dirty="0">
                <a:latin typeface="TimesNewRomanPSMT"/>
              </a:rPr>
              <a:t>’s commitment to a personalized, seamless experience across both full-price </a:t>
            </a:r>
            <a:r>
              <a:rPr lang="en-US" sz="2400">
                <a:latin typeface="TimesNewRomanPSMT"/>
              </a:rPr>
              <a:t>and off-price </a:t>
            </a:r>
            <a:r>
              <a:rPr lang="en-US" sz="2400" dirty="0">
                <a:latin typeface="TimesNewRomanPSMT"/>
              </a:rPr>
              <a:t>merchandise, and both in-store and online shopping options</a:t>
            </a:r>
          </a:p>
          <a:p>
            <a:pPr marL="342900" indent="-342900">
              <a:buFont typeface="Arial" panose="020B0604020202020204" pitchFamily="34" charset="0"/>
              <a:buChar char="•"/>
            </a:pPr>
            <a:r>
              <a:rPr lang="en-US" sz="2400" dirty="0">
                <a:solidFill>
                  <a:schemeClr val="accent1"/>
                </a:solidFill>
                <a:latin typeface="TimesNewRomanPSMT"/>
              </a:rPr>
              <a:t>USAA</a:t>
            </a:r>
            <a:r>
              <a:rPr lang="en-US" sz="2400" dirty="0">
                <a:latin typeface="TimesNewRomanPSMT"/>
              </a:rPr>
              <a:t>’s focus on helping members to navigate important "life events" (e.g., getting married, having a baby, buying a house, retiring)</a:t>
            </a:r>
          </a:p>
          <a:p>
            <a:pPr marL="342900" indent="-342900">
              <a:buFont typeface="Arial" panose="020B0604020202020204" pitchFamily="34" charset="0"/>
              <a:buChar char="•"/>
            </a:pPr>
            <a:r>
              <a:rPr lang="en-US" sz="2400" dirty="0">
                <a:latin typeface="TimesNewRomanPSMT"/>
              </a:rPr>
              <a:t>The </a:t>
            </a:r>
            <a:r>
              <a:rPr lang="en-US" sz="2400" dirty="0">
                <a:solidFill>
                  <a:schemeClr val="accent1"/>
                </a:solidFill>
                <a:latin typeface="TimesNewRomanPSMT"/>
              </a:rPr>
              <a:t>LEGO Group’s </a:t>
            </a:r>
            <a:r>
              <a:rPr lang="en-US" sz="2400" dirty="0">
                <a:latin typeface="TimesNewRomanPSMT"/>
              </a:rPr>
              <a:t>commitment to fostering a global community in its efforts to inspire and develop the builders of tomorrow through creative play and learning</a:t>
            </a:r>
          </a:p>
          <a:p>
            <a:pPr marL="342900" indent="-342900">
              <a:buFont typeface="Arial" panose="020B0604020202020204" pitchFamily="34" charset="0"/>
              <a:buChar char="•"/>
            </a:pPr>
            <a:r>
              <a:rPr lang="en-US" sz="2400" dirty="0">
                <a:solidFill>
                  <a:schemeClr val="accent1"/>
                </a:solidFill>
                <a:latin typeface="TimesNewRomanPSMT"/>
              </a:rPr>
              <a:t>Kaiser Permanente</a:t>
            </a:r>
            <a:r>
              <a:rPr lang="en-US" sz="2400" dirty="0">
                <a:latin typeface="TimesNewRomanPSMT"/>
              </a:rPr>
              <a:t>’s dedication to providing a patient–provider collaboration that leads to better health for its members</a:t>
            </a:r>
            <a:endParaRPr lang="en-US" sz="2400" dirty="0"/>
          </a:p>
        </p:txBody>
      </p:sp>
    </p:spTree>
    <p:extLst>
      <p:ext uri="{BB962C8B-B14F-4D97-AF65-F5344CB8AC3E}">
        <p14:creationId xmlns:p14="http://schemas.microsoft.com/office/powerpoint/2010/main" val="3786719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8500" y="330200"/>
            <a:ext cx="9969500" cy="6370975"/>
          </a:xfrm>
          <a:prstGeom prst="rect">
            <a:avLst/>
          </a:prstGeom>
          <a:noFill/>
        </p:spPr>
        <p:txBody>
          <a:bodyPr wrap="square" rtlCol="0">
            <a:spAutoFit/>
          </a:bodyPr>
          <a:lstStyle/>
          <a:p>
            <a:r>
              <a:rPr lang="en-US" sz="2400" dirty="0">
                <a:latin typeface="TimesNewRomanPSMT"/>
              </a:rPr>
              <a:t>Examples of digitized solutions strategies include:</a:t>
            </a:r>
          </a:p>
          <a:p>
            <a:endParaRPr lang="en-US" sz="2400" dirty="0">
              <a:latin typeface="TimesNewRomanPSMT"/>
            </a:endParaRPr>
          </a:p>
          <a:p>
            <a:pPr marL="342900" indent="-342900">
              <a:buFont typeface="Arial" panose="020B0604020202020204" pitchFamily="34" charset="0"/>
              <a:buChar char="•"/>
            </a:pPr>
            <a:r>
              <a:rPr lang="en-US" sz="2400" dirty="0">
                <a:solidFill>
                  <a:schemeClr val="accent1"/>
                </a:solidFill>
                <a:latin typeface="TimesNewRomanPSMT"/>
              </a:rPr>
              <a:t>GE</a:t>
            </a:r>
            <a:r>
              <a:rPr lang="en-US" sz="2400" dirty="0">
                <a:latin typeface="TimesNewRomanPSMT"/>
              </a:rPr>
              <a:t>’s emphasis on delivering asset performance management services for big assets such as wind turbines, aircraft engines, and medical equipment3</a:t>
            </a:r>
          </a:p>
          <a:p>
            <a:pPr marL="342900" indent="-342900">
              <a:buFont typeface="Arial" panose="020B0604020202020204" pitchFamily="34" charset="0"/>
              <a:buChar char="•"/>
            </a:pPr>
            <a:r>
              <a:rPr lang="en-US" sz="2400" dirty="0">
                <a:solidFill>
                  <a:schemeClr val="accent1"/>
                </a:solidFill>
                <a:latin typeface="TimesNewRomanPSMT"/>
              </a:rPr>
              <a:t>John Deere</a:t>
            </a:r>
            <a:r>
              <a:rPr lang="en-US" sz="2400" dirty="0">
                <a:latin typeface="TimesNewRomanPSMT"/>
              </a:rPr>
              <a:t>’s commitment to developing smart, connected products and ecosystems that guide farmers to smarter, more efficient ways to grow plants</a:t>
            </a:r>
          </a:p>
          <a:p>
            <a:pPr marL="342900" indent="-342900">
              <a:buFont typeface="Arial" panose="020B0604020202020204" pitchFamily="34" charset="0"/>
              <a:buChar char="•"/>
            </a:pPr>
            <a:r>
              <a:rPr lang="en-US" sz="2400" dirty="0" err="1">
                <a:solidFill>
                  <a:schemeClr val="accent1"/>
                </a:solidFill>
                <a:latin typeface="TimesNewRomanPSMT"/>
              </a:rPr>
              <a:t>Ferrovial</a:t>
            </a:r>
            <a:r>
              <a:rPr lang="en-US" sz="2400" dirty="0" err="1">
                <a:latin typeface="TimesNewRomanPSMT"/>
              </a:rPr>
              <a:t>’s</a:t>
            </a:r>
            <a:r>
              <a:rPr lang="en-US" sz="2400" dirty="0">
                <a:latin typeface="TimesNewRomanPSMT"/>
              </a:rPr>
              <a:t> use of digital technologies to develop and operate infrastructure solutions such as toll roads with rates that vary according to demand</a:t>
            </a:r>
          </a:p>
          <a:p>
            <a:pPr marL="342900" indent="-342900">
              <a:buFont typeface="Arial" panose="020B0604020202020204" pitchFamily="34" charset="0"/>
              <a:buChar char="•"/>
            </a:pPr>
            <a:r>
              <a:rPr lang="en-US" sz="2400" dirty="0">
                <a:solidFill>
                  <a:schemeClr val="accent1"/>
                </a:solidFill>
                <a:latin typeface="TimesNewRomanPSMT"/>
              </a:rPr>
              <a:t>Schindler</a:t>
            </a:r>
            <a:r>
              <a:rPr lang="en-US" sz="2400" dirty="0">
                <a:latin typeface="TimesNewRomanPSMT"/>
              </a:rPr>
              <a:t>’s strategy to become a provider of urban mobility solutions, first focusing on more efficient movement of people within buildings and eventually facilitating more efficient movement of people within cities</a:t>
            </a:r>
          </a:p>
          <a:p>
            <a:pPr marL="342900" indent="-342900">
              <a:buFont typeface="Arial" panose="020B0604020202020204" pitchFamily="34" charset="0"/>
              <a:buChar char="•"/>
            </a:pPr>
            <a:r>
              <a:rPr lang="en-US" sz="2400" dirty="0">
                <a:solidFill>
                  <a:schemeClr val="accent1"/>
                </a:solidFill>
                <a:latin typeface="TimesNewRomanPSMT"/>
              </a:rPr>
              <a:t>Royal Philips</a:t>
            </a:r>
            <a:r>
              <a:rPr lang="en-US" sz="2400" dirty="0">
                <a:latin typeface="TimesNewRomanPSMT"/>
              </a:rPr>
              <a:t>’ “strategy to enable an ecosystem for new types of connected and personalized digital health solutions”</a:t>
            </a:r>
            <a:endParaRPr lang="en-US" sz="2400" dirty="0"/>
          </a:p>
        </p:txBody>
      </p:sp>
    </p:spTree>
    <p:extLst>
      <p:ext uri="{BB962C8B-B14F-4D97-AF65-F5344CB8AC3E}">
        <p14:creationId xmlns:p14="http://schemas.microsoft.com/office/powerpoint/2010/main" val="2594403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3100" y="1574800"/>
            <a:ext cx="10871200" cy="2677656"/>
          </a:xfrm>
          <a:prstGeom prst="rect">
            <a:avLst/>
          </a:prstGeom>
          <a:noFill/>
        </p:spPr>
        <p:txBody>
          <a:bodyPr wrap="square" rtlCol="0">
            <a:spAutoFit/>
          </a:bodyPr>
          <a:lstStyle/>
          <a:p>
            <a:r>
              <a:rPr lang="en-US" sz="2800" b="1" dirty="0">
                <a:solidFill>
                  <a:srgbClr val="0070C0"/>
                </a:solidFill>
                <a:latin typeface="TimesNewRomanPS-BoldMT"/>
              </a:rPr>
              <a:t>It Is Essential to Choose a Digital Strategy</a:t>
            </a:r>
          </a:p>
          <a:p>
            <a:endParaRPr lang="en-US" sz="2800" b="1" dirty="0">
              <a:latin typeface="TimesNewRomanPS-BoldMT"/>
            </a:endParaRPr>
          </a:p>
          <a:p>
            <a:r>
              <a:rPr lang="en-US" sz="2800" dirty="0">
                <a:latin typeface="TimesNewRomanPSMT"/>
              </a:rPr>
              <a:t>In our research sample, twenty-three of twenty-seven companies defined a digital strategy that we could easily categorize as either customer engagement or digitized solutions. The other four companies had not yet articulated a digital strategy.</a:t>
            </a:r>
            <a:endParaRPr lang="en-US" sz="2800" dirty="0"/>
          </a:p>
        </p:txBody>
      </p:sp>
    </p:spTree>
    <p:extLst>
      <p:ext uri="{BB962C8B-B14F-4D97-AF65-F5344CB8AC3E}">
        <p14:creationId xmlns:p14="http://schemas.microsoft.com/office/powerpoint/2010/main" val="3300754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40971" y="685801"/>
            <a:ext cx="9976757" cy="5502728"/>
          </a:xfrm>
          <a:prstGeom prst="rect">
            <a:avLst/>
          </a:prstGeom>
        </p:spPr>
      </p:pic>
    </p:spTree>
    <p:extLst>
      <p:ext uri="{BB962C8B-B14F-4D97-AF65-F5344CB8AC3E}">
        <p14:creationId xmlns:p14="http://schemas.microsoft.com/office/powerpoint/2010/main" val="2308881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977900"/>
            <a:ext cx="10972800" cy="4401205"/>
          </a:xfrm>
          <a:prstGeom prst="rect">
            <a:avLst/>
          </a:prstGeom>
          <a:noFill/>
        </p:spPr>
        <p:txBody>
          <a:bodyPr wrap="square" rtlCol="0">
            <a:spAutoFit/>
          </a:bodyPr>
          <a:lstStyle/>
          <a:p>
            <a:r>
              <a:rPr lang="en-US" sz="2800" dirty="0">
                <a:latin typeface="TimesNewRomanPSMT"/>
              </a:rPr>
              <a:t>Ultimately, </a:t>
            </a:r>
            <a:r>
              <a:rPr lang="en-US" sz="2800" dirty="0">
                <a:solidFill>
                  <a:schemeClr val="accent1"/>
                </a:solidFill>
                <a:latin typeface="TimesNewRomanPSMT"/>
              </a:rPr>
              <a:t>digitization will likely impact every company’s product/service portfolio </a:t>
            </a:r>
            <a:r>
              <a:rPr lang="en-US" sz="2800" b="1" dirty="0">
                <a:solidFill>
                  <a:schemeClr val="accent1"/>
                </a:solidFill>
                <a:latin typeface="TimesNewRomanPS-BoldMT"/>
              </a:rPr>
              <a:t>and </a:t>
            </a:r>
            <a:r>
              <a:rPr lang="en-US" sz="2800" dirty="0">
                <a:solidFill>
                  <a:schemeClr val="accent1"/>
                </a:solidFill>
                <a:latin typeface="TimesNewRomanPSMT"/>
              </a:rPr>
              <a:t>its go-to-market approach</a:t>
            </a:r>
            <a:r>
              <a:rPr lang="en-US" sz="2800" dirty="0">
                <a:latin typeface="TimesNewRomanPSMT"/>
              </a:rPr>
              <a:t>. However, our research suggests that companies need to decide which of the two approaches will drive their business transformation. As far as we can tell, no company has been successful in pursuing the two strategies at the same time. We expect that is because as a company pursues two strategies, it will not be able to fully integrate them. The choice of one strategy determines the priority, thus declaring a winner in debates on business priorities before the fight begins.</a:t>
            </a:r>
            <a:endParaRPr lang="en-US" sz="2800" dirty="0"/>
          </a:p>
        </p:txBody>
      </p:sp>
    </p:spTree>
    <p:extLst>
      <p:ext uri="{BB962C8B-B14F-4D97-AF65-F5344CB8AC3E}">
        <p14:creationId xmlns:p14="http://schemas.microsoft.com/office/powerpoint/2010/main" val="2434285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58800"/>
            <a:ext cx="11112500" cy="4708981"/>
          </a:xfrm>
          <a:prstGeom prst="rect">
            <a:avLst/>
          </a:prstGeom>
          <a:noFill/>
        </p:spPr>
        <p:txBody>
          <a:bodyPr wrap="square" rtlCol="0">
            <a:spAutoFit/>
          </a:bodyPr>
          <a:lstStyle/>
          <a:p>
            <a:r>
              <a:rPr lang="en-US" sz="2000" b="1" dirty="0">
                <a:solidFill>
                  <a:srgbClr val="0070C0"/>
                </a:solidFill>
                <a:latin typeface="TimesNewRomanPS-BoldMT"/>
              </a:rPr>
              <a:t>An Operational Backbone Is Table Stakes for a Digital Strategy</a:t>
            </a:r>
          </a:p>
          <a:p>
            <a:endParaRPr lang="en-US" sz="2000" b="1" dirty="0">
              <a:latin typeface="TimesNewRomanPS-BoldMT"/>
            </a:endParaRPr>
          </a:p>
          <a:p>
            <a:r>
              <a:rPr lang="en-US" sz="2000" dirty="0">
                <a:latin typeface="TimesNewRomanPSMT"/>
              </a:rPr>
              <a:t>Companies have been building operational backbones since the late 1990s, when the emergence of ERPs and CRMs exposed the benefits of replacing </a:t>
            </a:r>
            <a:r>
              <a:rPr lang="en-US" sz="2000" dirty="0" err="1">
                <a:latin typeface="TimesNewRomanPSMT"/>
              </a:rPr>
              <a:t>siloed</a:t>
            </a:r>
            <a:r>
              <a:rPr lang="en-US" sz="2000" dirty="0">
                <a:latin typeface="TimesNewRomanPSMT"/>
              </a:rPr>
              <a:t> systems and processes with more standardized and integrated systems and processes. We define operational backbone as </a:t>
            </a:r>
            <a:r>
              <a:rPr lang="en-US" sz="2000" i="1" dirty="0">
                <a:solidFill>
                  <a:schemeClr val="accent1"/>
                </a:solidFill>
                <a:latin typeface="TimesNewRomanPS-ItalicMT"/>
              </a:rPr>
              <a:t>the set of systems and processes that ensure the efficiency, scalability, reliability, quality, and predictability of a company’s core operations</a:t>
            </a:r>
            <a:r>
              <a:rPr lang="en-US" sz="2000" dirty="0">
                <a:latin typeface="TimesNewRomanPSMT"/>
              </a:rPr>
              <a:t>. As companies grow, an operational backbone becomes essential for efficient, scalable, reliable, and predictable business processes.</a:t>
            </a:r>
          </a:p>
          <a:p>
            <a:endParaRPr lang="en-US" sz="2000" dirty="0">
              <a:latin typeface="TimesNewRomanPSMT"/>
            </a:endParaRPr>
          </a:p>
          <a:p>
            <a:r>
              <a:rPr lang="en-US" sz="2000" dirty="0">
                <a:latin typeface="TimesNewRomanPSMT"/>
              </a:rPr>
              <a:t>The requirements for the backbone vary according to company strategy, but the most common appear to be:</a:t>
            </a:r>
          </a:p>
          <a:p>
            <a:endParaRPr lang="en-US" sz="2000" dirty="0">
              <a:latin typeface="TimesNewRomanPSMT"/>
            </a:endParaRPr>
          </a:p>
          <a:p>
            <a:pPr marL="285750" indent="-285750">
              <a:buFont typeface="Arial" panose="020B0604020202020204" pitchFamily="34" charset="0"/>
              <a:buChar char="•"/>
            </a:pPr>
            <a:r>
              <a:rPr lang="en-US" sz="2000" dirty="0">
                <a:latin typeface="TimesNewRomanPSMT"/>
              </a:rPr>
              <a:t>Consistent source of truth for critical data (e.g., customer data, order data, product data)</a:t>
            </a:r>
          </a:p>
          <a:p>
            <a:pPr marL="285750" indent="-285750">
              <a:buFont typeface="Arial" panose="020B0604020202020204" pitchFamily="34" charset="0"/>
              <a:buChar char="•"/>
            </a:pPr>
            <a:r>
              <a:rPr lang="en-US" sz="2000" dirty="0">
                <a:latin typeface="TimesNewRomanPSMT"/>
              </a:rPr>
              <a:t>Seamless transaction processing with end-to-end visibility</a:t>
            </a:r>
          </a:p>
          <a:p>
            <a:pPr marL="285750" indent="-285750">
              <a:buFont typeface="Arial" panose="020B0604020202020204" pitchFamily="34" charset="0"/>
              <a:buChar char="•"/>
            </a:pPr>
            <a:r>
              <a:rPr lang="en-US" sz="2000" dirty="0">
                <a:latin typeface="TimesNewRomanPSMT"/>
              </a:rPr>
              <a:t>Standardized, widely adopted back-office shared services</a:t>
            </a:r>
            <a:endParaRPr lang="en-US" sz="2000" dirty="0"/>
          </a:p>
        </p:txBody>
      </p:sp>
    </p:spTree>
    <p:extLst>
      <p:ext uri="{BB962C8B-B14F-4D97-AF65-F5344CB8AC3E}">
        <p14:creationId xmlns:p14="http://schemas.microsoft.com/office/powerpoint/2010/main" val="350109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05137" y="690562"/>
            <a:ext cx="6181725" cy="5476875"/>
          </a:xfrm>
          <a:prstGeom prst="rect">
            <a:avLst/>
          </a:prstGeom>
        </p:spPr>
      </p:pic>
    </p:spTree>
    <p:extLst>
      <p:ext uri="{BB962C8B-B14F-4D97-AF65-F5344CB8AC3E}">
        <p14:creationId xmlns:p14="http://schemas.microsoft.com/office/powerpoint/2010/main" val="1738027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2600" y="952500"/>
            <a:ext cx="10452100" cy="4801314"/>
          </a:xfrm>
          <a:prstGeom prst="rect">
            <a:avLst/>
          </a:prstGeom>
          <a:noFill/>
        </p:spPr>
        <p:txBody>
          <a:bodyPr wrap="square" rtlCol="0">
            <a:spAutoFit/>
          </a:bodyPr>
          <a:lstStyle/>
          <a:p>
            <a:r>
              <a:rPr lang="en-US" dirty="0">
                <a:latin typeface="TimesNewRomanPSMT"/>
              </a:rPr>
              <a:t>For example:</a:t>
            </a:r>
          </a:p>
          <a:p>
            <a:endParaRPr lang="en-US" dirty="0">
              <a:latin typeface="TimesNewRomanPSMT"/>
            </a:endParaRPr>
          </a:p>
          <a:p>
            <a:pPr marL="285750" indent="-285750">
              <a:buFont typeface="Arial" panose="020B0604020202020204" pitchFamily="34" charset="0"/>
              <a:buChar char="•"/>
            </a:pPr>
            <a:r>
              <a:rPr lang="en-US" dirty="0">
                <a:latin typeface="TimesNewRomanPSMT"/>
              </a:rPr>
              <a:t>A key element of </a:t>
            </a:r>
            <a:r>
              <a:rPr lang="en-US" dirty="0">
                <a:solidFill>
                  <a:schemeClr val="accent1"/>
                </a:solidFill>
                <a:latin typeface="TimesNewRomanPSMT"/>
              </a:rPr>
              <a:t>Nordstrom</a:t>
            </a:r>
            <a:r>
              <a:rPr lang="en-US" dirty="0">
                <a:latin typeface="TimesNewRomanPSMT"/>
              </a:rPr>
              <a:t>’s operational backbone is the transparency of its supply chain. This transparency allows both employees and customers to see and easily acquire any item the company has available at any warehouse or store. It also facilitates easy returns across all channels.</a:t>
            </a:r>
          </a:p>
          <a:p>
            <a:pPr marL="285750" indent="-285750">
              <a:buFont typeface="Arial" panose="020B0604020202020204" pitchFamily="34" charset="0"/>
              <a:buChar char="•"/>
            </a:pPr>
            <a:r>
              <a:rPr lang="en-US" dirty="0">
                <a:latin typeface="TimesNewRomanPSMT"/>
              </a:rPr>
              <a:t>At the heart of </a:t>
            </a:r>
            <a:r>
              <a:rPr lang="en-US" dirty="0">
                <a:solidFill>
                  <a:schemeClr val="accent1"/>
                </a:solidFill>
                <a:latin typeface="TimesNewRomanPSMT"/>
              </a:rPr>
              <a:t>USAA</a:t>
            </a:r>
            <a:r>
              <a:rPr lang="en-US" dirty="0">
                <a:latin typeface="TimesNewRomanPSMT"/>
              </a:rPr>
              <a:t>’s operational backbone is a customer file that ensures that member-facing USAA employees have full information on each member’s accounts, transactions, and interactions. The data is available equally for online and mobile transactions. This customer knowledge is important for supporting an individual’s “life events.”</a:t>
            </a:r>
          </a:p>
          <a:p>
            <a:pPr marL="285750" indent="-285750">
              <a:buFont typeface="Arial" panose="020B0604020202020204" pitchFamily="34" charset="0"/>
              <a:buChar char="•"/>
            </a:pPr>
            <a:r>
              <a:rPr lang="en-US" dirty="0" err="1">
                <a:solidFill>
                  <a:schemeClr val="accent1"/>
                </a:solidFill>
                <a:latin typeface="TimesNewRomanPSMT"/>
              </a:rPr>
              <a:t>Ferrovial</a:t>
            </a:r>
            <a:r>
              <a:rPr lang="en-US" dirty="0">
                <a:solidFill>
                  <a:schemeClr val="accent1"/>
                </a:solidFill>
                <a:latin typeface="TimesNewRomanPSMT"/>
              </a:rPr>
              <a:t> </a:t>
            </a:r>
            <a:r>
              <a:rPr lang="en-US" dirty="0">
                <a:latin typeface="TimesNewRomanPSMT"/>
              </a:rPr>
              <a:t>built an operational backbone of shared back-office services. These shared services create synergies across the company’s individual businesses.</a:t>
            </a:r>
          </a:p>
          <a:p>
            <a:pPr marL="285750" indent="-285750">
              <a:buFont typeface="Arial" panose="020B0604020202020204" pitchFamily="34" charset="0"/>
              <a:buChar char="•"/>
            </a:pPr>
            <a:r>
              <a:rPr lang="en-US" dirty="0">
                <a:solidFill>
                  <a:schemeClr val="accent1"/>
                </a:solidFill>
                <a:latin typeface="TimesNewRomanPSMT"/>
              </a:rPr>
              <a:t>Schindler</a:t>
            </a:r>
            <a:r>
              <a:rPr lang="en-US" dirty="0">
                <a:latin typeface="TimesNewRomanPSMT"/>
              </a:rPr>
              <a:t>’s operational backbone started with an ERP implementation that provided technology and value chain optimization across formerly independent subsidiaries.</a:t>
            </a:r>
          </a:p>
          <a:p>
            <a:pPr marL="285750" indent="-285750">
              <a:buFont typeface="Arial" panose="020B0604020202020204" pitchFamily="34" charset="0"/>
              <a:buChar char="•"/>
            </a:pPr>
            <a:r>
              <a:rPr lang="en-US" dirty="0">
                <a:solidFill>
                  <a:schemeClr val="accent1"/>
                </a:solidFill>
                <a:latin typeface="TimesNewRomanPSMT"/>
              </a:rPr>
              <a:t>Kaiser Permanente</a:t>
            </a:r>
            <a:r>
              <a:rPr lang="en-US" dirty="0">
                <a:latin typeface="TimesNewRomanPSMT"/>
              </a:rPr>
              <a:t>’s operational backbone is built around the electronic health record (EHR). Leaders note that the EHR is essential for both accurate recordkeeping and for collaboration among physicians and between healthcare providers, patients, and their families.</a:t>
            </a:r>
            <a:endParaRPr lang="en-US" dirty="0"/>
          </a:p>
        </p:txBody>
      </p:sp>
    </p:spTree>
    <p:extLst>
      <p:ext uri="{BB962C8B-B14F-4D97-AF65-F5344CB8AC3E}">
        <p14:creationId xmlns:p14="http://schemas.microsoft.com/office/powerpoint/2010/main" val="1128518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1066800"/>
            <a:ext cx="10807700" cy="4401205"/>
          </a:xfrm>
          <a:prstGeom prst="rect">
            <a:avLst/>
          </a:prstGeom>
          <a:noFill/>
        </p:spPr>
        <p:txBody>
          <a:bodyPr wrap="square" rtlCol="0">
            <a:spAutoFit/>
          </a:bodyPr>
          <a:lstStyle/>
          <a:p>
            <a:r>
              <a:rPr lang="en-US" sz="2800" b="1" dirty="0">
                <a:solidFill>
                  <a:srgbClr val="0070C0"/>
                </a:solidFill>
                <a:latin typeface="TimesNewRomanPS-BoldMT"/>
              </a:rPr>
              <a:t>A Digital Services Backbone Enables Rapid Innovation</a:t>
            </a:r>
          </a:p>
          <a:p>
            <a:endParaRPr lang="en-US" sz="2800" b="1" dirty="0">
              <a:latin typeface="TimesNewRomanPS-BoldMT"/>
            </a:endParaRPr>
          </a:p>
          <a:p>
            <a:r>
              <a:rPr lang="en-US" sz="2800" dirty="0">
                <a:latin typeface="TimesNewRomanPSMT"/>
              </a:rPr>
              <a:t>Companies that have a strong operational backbone recognize its enormous opportunities—and limitations. A growing number of companies are identifying the need for a second backbone that addresses a very different set of capabilities. We refer to this new backbone as a </a:t>
            </a:r>
            <a:r>
              <a:rPr lang="en-US" sz="2800" dirty="0">
                <a:solidFill>
                  <a:schemeClr val="accent1"/>
                </a:solidFill>
                <a:latin typeface="TimesNewRomanPSMT"/>
              </a:rPr>
              <a:t>digital services backbone</a:t>
            </a:r>
            <a:r>
              <a:rPr lang="en-US" sz="2800" dirty="0">
                <a:latin typeface="TimesNewRomanPSMT"/>
              </a:rPr>
              <a:t>. We define a digital services backbone as </a:t>
            </a:r>
            <a:r>
              <a:rPr lang="en-US" sz="2800" i="1" dirty="0">
                <a:solidFill>
                  <a:schemeClr val="accent1"/>
                </a:solidFill>
                <a:latin typeface="TimesNewRomanPS-ItalicMT"/>
              </a:rPr>
              <a:t>the set of technology and business capabilities that serve as a base for rapid development and implementation of digital innovations</a:t>
            </a:r>
            <a:r>
              <a:rPr lang="en-US" sz="2800" dirty="0">
                <a:latin typeface="TimesNewRomanPSMT"/>
              </a:rPr>
              <a:t>.</a:t>
            </a:r>
            <a:endParaRPr lang="en-US" sz="2800" dirty="0"/>
          </a:p>
        </p:txBody>
      </p:sp>
    </p:spTree>
    <p:extLst>
      <p:ext uri="{BB962C8B-B14F-4D97-AF65-F5344CB8AC3E}">
        <p14:creationId xmlns:p14="http://schemas.microsoft.com/office/powerpoint/2010/main" val="344721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09925" y="700087"/>
            <a:ext cx="5772150" cy="5457825"/>
          </a:xfrm>
          <a:prstGeom prst="rect">
            <a:avLst/>
          </a:prstGeom>
        </p:spPr>
      </p:pic>
    </p:spTree>
    <p:extLst>
      <p:ext uri="{BB962C8B-B14F-4D97-AF65-F5344CB8AC3E}">
        <p14:creationId xmlns:p14="http://schemas.microsoft.com/office/powerpoint/2010/main" val="1552237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622300"/>
            <a:ext cx="11112500" cy="5262979"/>
          </a:xfrm>
          <a:prstGeom prst="rect">
            <a:avLst/>
          </a:prstGeom>
          <a:noFill/>
        </p:spPr>
        <p:txBody>
          <a:bodyPr wrap="square" rtlCol="0">
            <a:spAutoFit/>
          </a:bodyPr>
          <a:lstStyle/>
          <a:p>
            <a:r>
              <a:rPr lang="en-US" sz="2800" dirty="0">
                <a:latin typeface="TimesNewRomanPSMT"/>
              </a:rPr>
              <a:t>Companies that are building digital services backbones tend to rely on cloud services companies to provide underlying platforms, usually referred to as </a:t>
            </a:r>
            <a:r>
              <a:rPr lang="en-US" sz="2800" dirty="0">
                <a:solidFill>
                  <a:schemeClr val="accent1"/>
                </a:solidFill>
                <a:latin typeface="TimesNewRomanPSMT"/>
              </a:rPr>
              <a:t>Platform as a Service (PaaS)</a:t>
            </a:r>
            <a:r>
              <a:rPr lang="en-US" sz="2800" dirty="0">
                <a:latin typeface="TimesNewRomanPSMT"/>
              </a:rPr>
              <a:t>. Like the operational backbone, a digital services backbone may rely on many platforms. But a digital services backbone appears to require less time and money to establish and sustain.</a:t>
            </a:r>
          </a:p>
          <a:p>
            <a:endParaRPr lang="en-US" sz="2800" dirty="0">
              <a:latin typeface="TimesNewRomanPSMT"/>
            </a:endParaRPr>
          </a:p>
          <a:p>
            <a:r>
              <a:rPr lang="en-US" sz="2800" dirty="0">
                <a:latin typeface="TimesNewRomanPSMT"/>
              </a:rPr>
              <a:t>In fact, </a:t>
            </a:r>
            <a:r>
              <a:rPr lang="en-US" sz="2800" dirty="0">
                <a:solidFill>
                  <a:schemeClr val="accent1"/>
                </a:solidFill>
                <a:latin typeface="TimesNewRomanPSMT"/>
              </a:rPr>
              <a:t>the digital services backbone acts more like a coral reef</a:t>
            </a:r>
            <a:r>
              <a:rPr lang="en-US" sz="2800" dirty="0">
                <a:latin typeface="TimesNewRomanPSMT"/>
              </a:rPr>
              <a:t>. A minimal platform can support an incrementally growing set of business components—and a natural rejuvenation as some components die off. Thus, the digital services backbone has lesser demands for maintenance than an operational backbone.</a:t>
            </a:r>
            <a:endParaRPr lang="en-US" sz="2800" dirty="0"/>
          </a:p>
        </p:txBody>
      </p:sp>
    </p:spTree>
    <p:extLst>
      <p:ext uri="{BB962C8B-B14F-4D97-AF65-F5344CB8AC3E}">
        <p14:creationId xmlns:p14="http://schemas.microsoft.com/office/powerpoint/2010/main" val="96445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6600" y="1752600"/>
            <a:ext cx="10680700" cy="2677656"/>
          </a:xfrm>
          <a:prstGeom prst="rect">
            <a:avLst/>
          </a:prstGeom>
          <a:noFill/>
        </p:spPr>
        <p:txBody>
          <a:bodyPr wrap="square" rtlCol="0">
            <a:spAutoFit/>
          </a:bodyPr>
          <a:lstStyle/>
          <a:p>
            <a:r>
              <a:rPr lang="en-US" sz="2800" dirty="0">
                <a:latin typeface="TimesNewRomanPSMT"/>
              </a:rPr>
              <a:t>We describe the design challenge of the digital economy as one in which companies are attempting </a:t>
            </a:r>
            <a:r>
              <a:rPr lang="en-US" sz="2800" i="1" dirty="0">
                <a:latin typeface="TimesNewRomanPS-ItalicMT"/>
              </a:rPr>
              <a:t>to </a:t>
            </a:r>
            <a:r>
              <a:rPr lang="en-US" sz="2800" i="1" dirty="0">
                <a:solidFill>
                  <a:schemeClr val="accent1"/>
                </a:solidFill>
                <a:latin typeface="TimesNewRomanPS-ItalicMT"/>
              </a:rPr>
              <a:t>simultaneously build both a solid, integrated operational backbone and a rapidly expanding, loosely coupled set of services on a digital services backbone while deploying the capabilities of both backbones to implement a digital strategy that is clearly articulated but constantly evolving</a:t>
            </a:r>
            <a:r>
              <a:rPr lang="en-US" sz="2800" dirty="0">
                <a:latin typeface="TimesNewRomanPSMT"/>
              </a:rPr>
              <a:t>.</a:t>
            </a:r>
            <a:endParaRPr lang="en-US" sz="2800" dirty="0"/>
          </a:p>
        </p:txBody>
      </p:sp>
    </p:spTree>
    <p:extLst>
      <p:ext uri="{BB962C8B-B14F-4D97-AF65-F5344CB8AC3E}">
        <p14:creationId xmlns:p14="http://schemas.microsoft.com/office/powerpoint/2010/main" val="4198089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43262" y="19050"/>
            <a:ext cx="5705475" cy="6819900"/>
          </a:xfrm>
          <a:prstGeom prst="rect">
            <a:avLst/>
          </a:prstGeom>
        </p:spPr>
      </p:pic>
    </p:spTree>
    <p:extLst>
      <p:ext uri="{BB962C8B-B14F-4D97-AF65-F5344CB8AC3E}">
        <p14:creationId xmlns:p14="http://schemas.microsoft.com/office/powerpoint/2010/main" val="377318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17693"/>
            <a:ext cx="11391900" cy="6740307"/>
          </a:xfrm>
          <a:prstGeom prst="rect">
            <a:avLst/>
          </a:prstGeom>
          <a:noFill/>
        </p:spPr>
        <p:txBody>
          <a:bodyPr wrap="square" rtlCol="0">
            <a:spAutoFit/>
          </a:bodyPr>
          <a:lstStyle/>
          <a:p>
            <a:r>
              <a:rPr lang="en-US" sz="2400" b="1" dirty="0">
                <a:solidFill>
                  <a:srgbClr val="0070C0"/>
                </a:solidFill>
                <a:latin typeface="TimesNewRomanPS-BoldMT"/>
              </a:rPr>
              <a:t>Structures: </a:t>
            </a:r>
            <a:r>
              <a:rPr lang="en-US" sz="2400" dirty="0">
                <a:latin typeface="TimesNewRomanPSMT"/>
              </a:rPr>
              <a:t>As companies become more digital, they often design new structures to address new</a:t>
            </a:r>
          </a:p>
          <a:p>
            <a:r>
              <a:rPr lang="en-US" sz="2400" dirty="0">
                <a:latin typeface="TimesNewRomanPSMT"/>
              </a:rPr>
              <a:t>responsibilities. Most notably, these new organizational units take on responsibility for digital innovation,</a:t>
            </a:r>
          </a:p>
          <a:p>
            <a:r>
              <a:rPr lang="en-US" sz="2400" dirty="0">
                <a:latin typeface="TimesNewRomanPSMT"/>
              </a:rPr>
              <a:t>speed, and agility. They can take various forms.</a:t>
            </a:r>
          </a:p>
          <a:p>
            <a:endParaRPr lang="en-US" sz="2400" dirty="0">
              <a:latin typeface="TimesNewRomanPSMT"/>
            </a:endParaRPr>
          </a:p>
          <a:p>
            <a:pPr marL="285750" indent="-285750">
              <a:buFont typeface="Arial" panose="020B0604020202020204" pitchFamily="34" charset="0"/>
              <a:buChar char="•"/>
            </a:pPr>
            <a:r>
              <a:rPr lang="en-US" sz="2400" dirty="0" err="1">
                <a:solidFill>
                  <a:schemeClr val="accent1"/>
                </a:solidFill>
                <a:latin typeface="TimesNewRomanPSMT"/>
              </a:rPr>
              <a:t>Ferrovial</a:t>
            </a:r>
            <a:r>
              <a:rPr lang="en-US" sz="2400" dirty="0">
                <a:solidFill>
                  <a:schemeClr val="accent1"/>
                </a:solidFill>
                <a:latin typeface="TimesNewRomanPSMT"/>
              </a:rPr>
              <a:t> </a:t>
            </a:r>
            <a:r>
              <a:rPr lang="en-US" sz="2400" dirty="0">
                <a:latin typeface="TimesNewRomanPSMT"/>
              </a:rPr>
              <a:t>created an innovation center of twenty-five people reporting to the Chief Information and Innovation Officer. This team is serving all of </a:t>
            </a:r>
            <a:r>
              <a:rPr lang="en-US" sz="2400" dirty="0" err="1">
                <a:latin typeface="TimesNewRomanPSMT"/>
              </a:rPr>
              <a:t>Ferrovial’s</a:t>
            </a:r>
            <a:r>
              <a:rPr lang="en-US" sz="2400" dirty="0">
                <a:latin typeface="TimesNewRomanPSMT"/>
              </a:rPr>
              <a:t> businesses to generate an innovative atmosphere and to find new solutions to customer needs and pursue those solutions as innovation projects.</a:t>
            </a:r>
          </a:p>
          <a:p>
            <a:pPr marL="285750" indent="-285750">
              <a:buFont typeface="Arial" panose="020B0604020202020204" pitchFamily="34" charset="0"/>
              <a:buChar char="•"/>
            </a:pPr>
            <a:r>
              <a:rPr lang="en-US" sz="2400" dirty="0">
                <a:solidFill>
                  <a:schemeClr val="accent1"/>
                </a:solidFill>
                <a:latin typeface="TimesNewRomanPSMT"/>
              </a:rPr>
              <a:t>Schindler</a:t>
            </a:r>
            <a:r>
              <a:rPr lang="en-US" sz="2400" dirty="0">
                <a:latin typeface="TimesNewRomanPSMT"/>
              </a:rPr>
              <a:t> created Schindler Digital Business AG, which houses both teams that build and maintain digital services and that focus on the operational backbone. The digital services teams have been specifically charged with thinking about innovative ideas all the time.</a:t>
            </a:r>
          </a:p>
          <a:p>
            <a:pPr marL="285750" indent="-285750">
              <a:buFont typeface="Arial" panose="020B0604020202020204" pitchFamily="34" charset="0"/>
              <a:buChar char="•"/>
            </a:pPr>
            <a:r>
              <a:rPr lang="en-US" sz="2400" dirty="0">
                <a:solidFill>
                  <a:schemeClr val="accent1"/>
                </a:solidFill>
                <a:latin typeface="TimesNewRomanPSMT"/>
              </a:rPr>
              <a:t>Kaiser Permanente </a:t>
            </a:r>
            <a:r>
              <a:rPr lang="en-US" sz="2400" dirty="0">
                <a:latin typeface="TimesNewRomanPSMT"/>
              </a:rPr>
              <a:t>created an IT unit charged with adding services for its Generation 2 platform. Kaiser Permanente transformed its IT organization by adopting a service-centric operating model. IT now designs standard assemblies for IT services that are chosen by its business users.</a:t>
            </a:r>
            <a:endParaRPr lang="en-US" sz="2400" dirty="0"/>
          </a:p>
        </p:txBody>
      </p:sp>
    </p:spTree>
    <p:extLst>
      <p:ext uri="{BB962C8B-B14F-4D97-AF65-F5344CB8AC3E}">
        <p14:creationId xmlns:p14="http://schemas.microsoft.com/office/powerpoint/2010/main" val="1431128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000" y="533400"/>
            <a:ext cx="11391900" cy="6001643"/>
          </a:xfrm>
          <a:prstGeom prst="rect">
            <a:avLst/>
          </a:prstGeom>
          <a:noFill/>
        </p:spPr>
        <p:txBody>
          <a:bodyPr wrap="square" rtlCol="0">
            <a:spAutoFit/>
          </a:bodyPr>
          <a:lstStyle/>
          <a:p>
            <a:r>
              <a:rPr lang="en-US" sz="2400" b="1" dirty="0">
                <a:solidFill>
                  <a:srgbClr val="0070C0"/>
                </a:solidFill>
                <a:latin typeface="TimesNewRomanPSMT"/>
              </a:rPr>
              <a:t>Continued:</a:t>
            </a:r>
          </a:p>
          <a:p>
            <a:endParaRPr lang="en-US" sz="2400" dirty="0">
              <a:latin typeface="TimesNewRomanPSMT"/>
            </a:endParaRPr>
          </a:p>
          <a:p>
            <a:pPr marL="285750" indent="-285750">
              <a:buFont typeface="Arial" panose="020B0604020202020204" pitchFamily="34" charset="0"/>
              <a:buChar char="•"/>
            </a:pPr>
            <a:r>
              <a:rPr lang="en-US" sz="2400" dirty="0">
                <a:solidFill>
                  <a:schemeClr val="accent1"/>
                </a:solidFill>
                <a:latin typeface="TimesNewRomanPSMT"/>
              </a:rPr>
              <a:t>John Deere </a:t>
            </a:r>
            <a:r>
              <a:rPr lang="en-US" sz="2400" dirty="0">
                <a:latin typeface="TimesNewRomanPSMT"/>
              </a:rPr>
              <a:t>has a team of over eight hundred employees responsible for digital innovation that includes software developers, systems engineers, product testers, marketers, and customer support personnel. Known as the Intelligent Solutions Group (ISG), this team has historically focused on technologies embedded in John Deere equipment.</a:t>
            </a:r>
          </a:p>
          <a:p>
            <a:pPr marL="285750" indent="-285750">
              <a:buFont typeface="Arial" panose="020B0604020202020204" pitchFamily="34" charset="0"/>
              <a:buChar char="•"/>
            </a:pPr>
            <a:r>
              <a:rPr lang="en-US" sz="2400" dirty="0">
                <a:solidFill>
                  <a:schemeClr val="accent1"/>
                </a:solidFill>
                <a:latin typeface="TimesNewRomanPSMT"/>
              </a:rPr>
              <a:t>GE</a:t>
            </a:r>
            <a:r>
              <a:rPr lang="en-US" sz="2400" dirty="0">
                <a:latin typeface="TimesNewRomanPSMT"/>
              </a:rPr>
              <a:t> created its Software Center of Excellence, funded by a $1 billion investment in 2011 and located in GE Global Research, to make the transition to a software/analytics company. A key initiative was the development of the </a:t>
            </a:r>
            <a:r>
              <a:rPr lang="en-US" sz="2400" dirty="0" err="1">
                <a:latin typeface="TimesNewRomanPSMT"/>
              </a:rPr>
              <a:t>Predix</a:t>
            </a:r>
            <a:r>
              <a:rPr lang="en-US" sz="2400" dirty="0">
                <a:latin typeface="TimesNewRomanPSMT"/>
              </a:rPr>
              <a:t> platform.</a:t>
            </a:r>
          </a:p>
          <a:p>
            <a:pPr marL="285750" indent="-285750">
              <a:buFont typeface="Arial" panose="020B0604020202020204" pitchFamily="34" charset="0"/>
              <a:buChar char="•"/>
            </a:pPr>
            <a:r>
              <a:rPr lang="en-US" sz="2400" dirty="0">
                <a:latin typeface="TimesNewRomanPSMT"/>
              </a:rPr>
              <a:t>In September 2015, </a:t>
            </a:r>
            <a:r>
              <a:rPr lang="en-US" sz="2400" dirty="0">
                <a:solidFill>
                  <a:schemeClr val="accent1"/>
                </a:solidFill>
                <a:latin typeface="TimesNewRomanPSMT"/>
              </a:rPr>
              <a:t>Philips</a:t>
            </a:r>
            <a:r>
              <a:rPr lang="en-US" sz="2400" dirty="0">
                <a:latin typeface="TimesNewRomanPSMT"/>
              </a:rPr>
              <a:t> opened its first </a:t>
            </a:r>
            <a:r>
              <a:rPr lang="en-US" sz="2400" dirty="0" err="1">
                <a:latin typeface="TimesNewRomanPSMT"/>
              </a:rPr>
              <a:t>HealthSuite</a:t>
            </a:r>
            <a:r>
              <a:rPr lang="en-US" sz="2400" dirty="0">
                <a:latin typeface="TimesNewRomanPSMT"/>
              </a:rPr>
              <a:t> Labs co-creation center, where multidisciplinary teams that include healthcare providers, patients, and Philips clinical, design, digital, and business experts rapidly develop innovative solutions on the </a:t>
            </a:r>
            <a:r>
              <a:rPr lang="en-US" sz="2400" dirty="0" err="1">
                <a:latin typeface="TimesNewRomanPSMT"/>
              </a:rPr>
              <a:t>HealthSuite</a:t>
            </a:r>
            <a:r>
              <a:rPr lang="en-US" sz="2400" dirty="0">
                <a:latin typeface="TimesNewRomanPSMT"/>
              </a:rPr>
              <a:t> Digital Platform to address specific healthcare challenges.</a:t>
            </a:r>
            <a:endParaRPr lang="en-US" sz="2400" dirty="0"/>
          </a:p>
        </p:txBody>
      </p:sp>
    </p:spTree>
    <p:extLst>
      <p:ext uri="{BB962C8B-B14F-4D97-AF65-F5344CB8AC3E}">
        <p14:creationId xmlns:p14="http://schemas.microsoft.com/office/powerpoint/2010/main" val="541520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400" y="825500"/>
            <a:ext cx="10680700" cy="4893647"/>
          </a:xfrm>
          <a:prstGeom prst="rect">
            <a:avLst/>
          </a:prstGeom>
          <a:noFill/>
        </p:spPr>
        <p:txBody>
          <a:bodyPr wrap="square" rtlCol="0">
            <a:spAutoFit/>
          </a:bodyPr>
          <a:lstStyle/>
          <a:p>
            <a:r>
              <a:rPr lang="en-US" sz="2400" b="1" dirty="0">
                <a:solidFill>
                  <a:srgbClr val="0070C0"/>
                </a:solidFill>
                <a:latin typeface="TimesNewRomanPS-BoldMT"/>
              </a:rPr>
              <a:t>Roles: </a:t>
            </a:r>
            <a:r>
              <a:rPr lang="en-US" sz="2400" dirty="0">
                <a:latin typeface="TimesNewRomanPSMT"/>
              </a:rPr>
              <a:t>To ensure that these new structures actually work across verticals—and don’t just create another divide and conquer approach to getting work done—companies are introducing horizontal roles. For example, at most companies, process leaders and data owners and their teams continue to</a:t>
            </a:r>
          </a:p>
          <a:p>
            <a:r>
              <a:rPr lang="en-US" sz="2400" dirty="0">
                <a:latin typeface="TimesNewRomanPSMT"/>
              </a:rPr>
              <a:t>facilitate the integration made possible by the operational backbone. Meanwhile, new units responsible for building digital services usually create integrator roles. These integrators build connections to the activities of the new units with other parts of the company.</a:t>
            </a:r>
          </a:p>
          <a:p>
            <a:endParaRPr lang="en-US" sz="2400" dirty="0">
              <a:latin typeface="TimesNewRomanPSMT"/>
            </a:endParaRPr>
          </a:p>
          <a:p>
            <a:r>
              <a:rPr lang="en-US" sz="2400" dirty="0">
                <a:latin typeface="TimesNewRomanPSMT"/>
              </a:rPr>
              <a:t>For example, the head of Philips </a:t>
            </a:r>
            <a:r>
              <a:rPr lang="en-US" sz="2400" dirty="0" err="1">
                <a:latin typeface="TimesNewRomanPSMT"/>
              </a:rPr>
              <a:t>HealthSuite</a:t>
            </a:r>
            <a:r>
              <a:rPr lang="en-US" sz="2400" dirty="0">
                <a:latin typeface="TimesNewRomanPSMT"/>
              </a:rPr>
              <a:t> Labs plays primarily an integrator role, drawing on resources from across Philips Healthcare businesses. Similarly, </a:t>
            </a:r>
            <a:r>
              <a:rPr lang="en-US" sz="2400" dirty="0" err="1">
                <a:latin typeface="TimesNewRomanPSMT"/>
              </a:rPr>
              <a:t>Ferrovial’s</a:t>
            </a:r>
            <a:r>
              <a:rPr lang="en-US" sz="2400" dirty="0">
                <a:latin typeface="TimesNewRomanPSMT"/>
              </a:rPr>
              <a:t> two innovation managers are responsible for problem identification and problem solving across business units.</a:t>
            </a:r>
            <a:endParaRPr lang="en-US" sz="2400" dirty="0"/>
          </a:p>
        </p:txBody>
      </p:sp>
    </p:spTree>
    <p:extLst>
      <p:ext uri="{BB962C8B-B14F-4D97-AF65-F5344CB8AC3E}">
        <p14:creationId xmlns:p14="http://schemas.microsoft.com/office/powerpoint/2010/main" val="2584242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300" y="990600"/>
            <a:ext cx="10693400" cy="4401205"/>
          </a:xfrm>
          <a:prstGeom prst="rect">
            <a:avLst/>
          </a:prstGeom>
          <a:noFill/>
        </p:spPr>
        <p:txBody>
          <a:bodyPr wrap="square" rtlCol="0">
            <a:spAutoFit/>
          </a:bodyPr>
          <a:lstStyle/>
          <a:p>
            <a:r>
              <a:rPr lang="en-US" sz="2800" b="1" dirty="0">
                <a:solidFill>
                  <a:srgbClr val="0070C0"/>
                </a:solidFill>
                <a:latin typeface="TimesNewRomanPS-BoldMT"/>
              </a:rPr>
              <a:t>Processes: </a:t>
            </a:r>
            <a:r>
              <a:rPr lang="en-US" sz="2800" dirty="0">
                <a:latin typeface="TimesNewRomanPSMT"/>
              </a:rPr>
              <a:t>As companies build and integrate their operational and digital services backbones, they are designing processes that encourage collaboration and learning about how to succeed digitally. These processes are designed to address two concerns: </a:t>
            </a:r>
          </a:p>
          <a:p>
            <a:endParaRPr lang="en-US" sz="2800" dirty="0">
              <a:latin typeface="TimesNewRomanPSMT"/>
            </a:endParaRPr>
          </a:p>
          <a:p>
            <a:pPr marL="342900" indent="-342900">
              <a:buAutoNum type="arabicParenBoth"/>
            </a:pPr>
            <a:r>
              <a:rPr lang="en-US" sz="2800" dirty="0">
                <a:latin typeface="TimesNewRomanPSMT"/>
              </a:rPr>
              <a:t>the need for rapid innovation to address customer expectations and competitor moves, and </a:t>
            </a:r>
          </a:p>
          <a:p>
            <a:pPr marL="342900" indent="-342900">
              <a:buAutoNum type="arabicParenBoth"/>
            </a:pPr>
            <a:r>
              <a:rPr lang="en-US" sz="2800" dirty="0">
                <a:latin typeface="TimesNewRomanPSMT"/>
              </a:rPr>
              <a:t>the need for coordination both among organizational units responsible for innovation and between innovation activities and the efforts to maintain and enhance the operational backbone.</a:t>
            </a:r>
            <a:endParaRPr lang="en-US" sz="2800" dirty="0"/>
          </a:p>
        </p:txBody>
      </p:sp>
    </p:spTree>
    <p:extLst>
      <p:ext uri="{BB962C8B-B14F-4D97-AF65-F5344CB8AC3E}">
        <p14:creationId xmlns:p14="http://schemas.microsoft.com/office/powerpoint/2010/main" val="2188988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000" y="673100"/>
            <a:ext cx="11252200" cy="5262979"/>
          </a:xfrm>
          <a:prstGeom prst="rect">
            <a:avLst/>
          </a:prstGeom>
          <a:noFill/>
        </p:spPr>
        <p:txBody>
          <a:bodyPr wrap="square" rtlCol="0">
            <a:spAutoFit/>
          </a:bodyPr>
          <a:lstStyle/>
          <a:p>
            <a:r>
              <a:rPr lang="en-US" sz="2800" dirty="0">
                <a:latin typeface="TimesNewRomanPSMT"/>
              </a:rPr>
              <a:t>The need for rapid innovation has led to new development methodologies and practices:</a:t>
            </a:r>
          </a:p>
          <a:p>
            <a:endParaRPr lang="en-US" sz="2800" dirty="0">
              <a:latin typeface="TimesNewRomanPSMT"/>
            </a:endParaRPr>
          </a:p>
          <a:p>
            <a:pPr marL="285750" indent="-285750">
              <a:buFont typeface="Arial" panose="020B0604020202020204" pitchFamily="34" charset="0"/>
              <a:buChar char="•"/>
            </a:pPr>
            <a:r>
              <a:rPr lang="en-US" sz="2800" dirty="0">
                <a:solidFill>
                  <a:schemeClr val="accent1"/>
                </a:solidFill>
                <a:latin typeface="TimesNewRomanPSMT"/>
              </a:rPr>
              <a:t>Principal Financial</a:t>
            </a:r>
            <a:r>
              <a:rPr lang="en-US" sz="2800" dirty="0">
                <a:latin typeface="TimesNewRomanPSMT"/>
              </a:rPr>
              <a:t> and </a:t>
            </a:r>
            <a:r>
              <a:rPr lang="en-US" sz="2800" dirty="0">
                <a:solidFill>
                  <a:schemeClr val="accent1"/>
                </a:solidFill>
                <a:latin typeface="TimesNewRomanPSMT"/>
              </a:rPr>
              <a:t>GE</a:t>
            </a:r>
            <a:r>
              <a:rPr lang="en-US" sz="2800" dirty="0">
                <a:latin typeface="TimesNewRomanPSMT"/>
              </a:rPr>
              <a:t> are among many companies that have implemented </a:t>
            </a:r>
            <a:r>
              <a:rPr lang="en-US" sz="2800" dirty="0">
                <a:solidFill>
                  <a:schemeClr val="accent1"/>
                </a:solidFill>
                <a:latin typeface="TimesNewRomanPSMT"/>
              </a:rPr>
              <a:t>agile methodologies </a:t>
            </a:r>
            <a:r>
              <a:rPr lang="en-US" sz="2800" dirty="0">
                <a:latin typeface="TimesNewRomanPSMT"/>
              </a:rPr>
              <a:t>to bring new services quickly to the market.</a:t>
            </a:r>
          </a:p>
          <a:p>
            <a:pPr marL="285750" indent="-285750">
              <a:buFont typeface="Arial" panose="020B0604020202020204" pitchFamily="34" charset="0"/>
              <a:buChar char="•"/>
            </a:pPr>
            <a:r>
              <a:rPr lang="en-US" sz="2800" dirty="0">
                <a:latin typeface="TimesNewRomanPSMT"/>
              </a:rPr>
              <a:t>Kaiser Permanente introduced a </a:t>
            </a:r>
            <a:r>
              <a:rPr lang="en-US" sz="2800" dirty="0">
                <a:solidFill>
                  <a:schemeClr val="accent1"/>
                </a:solidFill>
                <a:latin typeface="TimesNewRomanPSMT"/>
              </a:rPr>
              <a:t>DevOps model </a:t>
            </a:r>
            <a:r>
              <a:rPr lang="en-US" sz="2800" dirty="0">
                <a:latin typeface="TimesNewRomanPSMT"/>
              </a:rPr>
              <a:t>with the goal to further reduce cycle times significantly.</a:t>
            </a:r>
          </a:p>
          <a:p>
            <a:pPr marL="285750" indent="-285750">
              <a:buFont typeface="Arial" panose="020B0604020202020204" pitchFamily="34" charset="0"/>
              <a:buChar char="•"/>
            </a:pPr>
            <a:r>
              <a:rPr lang="en-US" sz="2800" dirty="0">
                <a:latin typeface="TimesNewRomanPSMT"/>
              </a:rPr>
              <a:t>Several companies emphasize the importance of the </a:t>
            </a:r>
            <a:r>
              <a:rPr lang="en-US" sz="2800" dirty="0">
                <a:solidFill>
                  <a:schemeClr val="accent1"/>
                </a:solidFill>
                <a:latin typeface="TimesNewRomanPSMT"/>
              </a:rPr>
              <a:t>minimum viable product (MVP)</a:t>
            </a:r>
            <a:r>
              <a:rPr lang="en-US" sz="2800" dirty="0">
                <a:latin typeface="TimesNewRomanPSMT"/>
              </a:rPr>
              <a:t> in their rapid, collaborative development. Schindler, for example, has adopted the MVP technique in its work with service technicians for rapid introduction of new digital services.</a:t>
            </a:r>
            <a:endParaRPr lang="en-US" sz="2800" dirty="0"/>
          </a:p>
        </p:txBody>
      </p:sp>
    </p:spTree>
    <p:extLst>
      <p:ext uri="{BB962C8B-B14F-4D97-AF65-F5344CB8AC3E}">
        <p14:creationId xmlns:p14="http://schemas.microsoft.com/office/powerpoint/2010/main" val="1479652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54000"/>
            <a:ext cx="11163300" cy="5632311"/>
          </a:xfrm>
          <a:prstGeom prst="rect">
            <a:avLst/>
          </a:prstGeom>
          <a:noFill/>
        </p:spPr>
        <p:txBody>
          <a:bodyPr wrap="square" rtlCol="0">
            <a:spAutoFit/>
          </a:bodyPr>
          <a:lstStyle/>
          <a:p>
            <a:r>
              <a:rPr lang="en-US" sz="2400" dirty="0">
                <a:latin typeface="TimesNewRomanPSMT"/>
              </a:rPr>
              <a:t>Companies building digital services backbones are moving toward systematic, proactive approaches to synchronizing innovations across the company with the discipline required to maintain and enhance the operational backbone.</a:t>
            </a:r>
          </a:p>
          <a:p>
            <a:endParaRPr lang="en-US" sz="2400" dirty="0">
              <a:latin typeface="TimesNewRomanPSMT"/>
            </a:endParaRPr>
          </a:p>
          <a:p>
            <a:pPr marL="285750" indent="-285750">
              <a:buFont typeface="Arial" panose="020B0604020202020204" pitchFamily="34" charset="0"/>
              <a:buChar char="•"/>
            </a:pPr>
            <a:r>
              <a:rPr lang="en-US" sz="2400" dirty="0">
                <a:solidFill>
                  <a:schemeClr val="accent1"/>
                </a:solidFill>
                <a:latin typeface="TimesNewRomanPSMT"/>
              </a:rPr>
              <a:t>Kaiser Permanente</a:t>
            </a:r>
            <a:r>
              <a:rPr lang="en-US" sz="2400" dirty="0">
                <a:latin typeface="TimesNewRomanPSMT"/>
              </a:rPr>
              <a:t>’s executive committee and four technology councils establish priorities for new enterprise services. Its IT services management model supports mid-level innovation efforts by enabling clinical and operational departments to choose, receive, and discard services depending on their needs and budget.</a:t>
            </a:r>
          </a:p>
          <a:p>
            <a:pPr marL="285750" indent="-285750">
              <a:buFont typeface="Arial" panose="020B0604020202020204" pitchFamily="34" charset="0"/>
              <a:buChar char="•"/>
            </a:pPr>
            <a:r>
              <a:rPr lang="en-US" sz="2400" dirty="0">
                <a:latin typeface="TimesNewRomanPSMT"/>
              </a:rPr>
              <a:t>The </a:t>
            </a:r>
            <a:r>
              <a:rPr lang="en-US" sz="2400" dirty="0">
                <a:solidFill>
                  <a:schemeClr val="accent1"/>
                </a:solidFill>
                <a:latin typeface="TimesNewRomanPSMT"/>
              </a:rPr>
              <a:t>LEGO Group </a:t>
            </a:r>
            <a:r>
              <a:rPr lang="en-US" sz="2400" dirty="0">
                <a:latin typeface="TimesNewRomanPSMT"/>
              </a:rPr>
              <a:t>instituted enterprise architecture challenge sessions in which representatives from across the business areas explored the architectural impacts of major projects.</a:t>
            </a:r>
          </a:p>
          <a:p>
            <a:pPr marL="285750" indent="-285750">
              <a:buFont typeface="Arial" panose="020B0604020202020204" pitchFamily="34" charset="0"/>
              <a:buChar char="•"/>
            </a:pPr>
            <a:r>
              <a:rPr lang="en-US" sz="2400" dirty="0">
                <a:latin typeface="TimesNewRomanPSMT"/>
              </a:rPr>
              <a:t>With growing demand for innovation from digital delivery to digital products, </a:t>
            </a:r>
            <a:r>
              <a:rPr lang="en-US" sz="2400" dirty="0">
                <a:solidFill>
                  <a:schemeClr val="accent1"/>
                </a:solidFill>
                <a:latin typeface="TimesNewRomanPSMT"/>
              </a:rPr>
              <a:t>USAA</a:t>
            </a:r>
            <a:r>
              <a:rPr lang="en-US" sz="2400" dirty="0">
                <a:latin typeface="TimesNewRomanPSMT"/>
              </a:rPr>
              <a:t> is considering creative ways to ensure alignment, such as by sending automated notifications of what different groups are developing.</a:t>
            </a:r>
            <a:endParaRPr lang="en-US" sz="2400" dirty="0"/>
          </a:p>
        </p:txBody>
      </p:sp>
    </p:spTree>
    <p:extLst>
      <p:ext uri="{BB962C8B-B14F-4D97-AF65-F5344CB8AC3E}">
        <p14:creationId xmlns:p14="http://schemas.microsoft.com/office/powerpoint/2010/main" val="29654044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98500"/>
            <a:ext cx="11366500" cy="5016758"/>
          </a:xfrm>
          <a:prstGeom prst="rect">
            <a:avLst/>
          </a:prstGeom>
          <a:noFill/>
        </p:spPr>
        <p:txBody>
          <a:bodyPr wrap="square" rtlCol="0">
            <a:spAutoFit/>
          </a:bodyPr>
          <a:lstStyle/>
          <a:p>
            <a:r>
              <a:rPr lang="en-US" sz="2000" b="1" dirty="0">
                <a:solidFill>
                  <a:srgbClr val="0070C0"/>
                </a:solidFill>
                <a:latin typeface="TimesNewRomanPS-BoldMT"/>
              </a:rPr>
              <a:t>Partnerships: </a:t>
            </a:r>
            <a:r>
              <a:rPr lang="en-US" sz="2000" dirty="0">
                <a:solidFill>
                  <a:schemeClr val="accent1"/>
                </a:solidFill>
                <a:latin typeface="TimesNewRomanPSMT"/>
              </a:rPr>
              <a:t>Schneider Electric</a:t>
            </a:r>
            <a:r>
              <a:rPr lang="en-US" sz="2000" dirty="0">
                <a:latin typeface="TimesNewRomanPSMT"/>
              </a:rPr>
              <a:t>, </a:t>
            </a:r>
            <a:r>
              <a:rPr lang="en-US" sz="2000" dirty="0" err="1">
                <a:solidFill>
                  <a:schemeClr val="accent1"/>
                </a:solidFill>
                <a:latin typeface="TimesNewRomanPSMT"/>
              </a:rPr>
              <a:t>Ferrovial</a:t>
            </a:r>
            <a:r>
              <a:rPr lang="en-US" sz="2000" dirty="0">
                <a:latin typeface="TimesNewRomanPSMT"/>
              </a:rPr>
              <a:t>, and others rely on vendor partners to implement</a:t>
            </a:r>
          </a:p>
          <a:p>
            <a:r>
              <a:rPr lang="en-US" sz="2000" dirty="0">
                <a:latin typeface="TimesNewRomanPSMT"/>
              </a:rPr>
              <a:t>and host key elements of their operational backbones in the public cloud. Those partnerships have accelerated the companies’ progress toward executing digital strategies. More recently, companies have</a:t>
            </a:r>
          </a:p>
          <a:p>
            <a:r>
              <a:rPr lang="en-US" sz="2000" dirty="0">
                <a:latin typeface="TimesNewRomanPSMT"/>
              </a:rPr>
              <a:t>started relying on partners to develop services in order to expand their digital services backbones.</a:t>
            </a:r>
          </a:p>
          <a:p>
            <a:endParaRPr lang="en-US" sz="2000" dirty="0">
              <a:latin typeface="TimesNewRomanPSMT"/>
            </a:endParaRPr>
          </a:p>
          <a:p>
            <a:pPr marL="285750" indent="-285750">
              <a:buFont typeface="Arial" panose="020B0604020202020204" pitchFamily="34" charset="0"/>
              <a:buChar char="•"/>
            </a:pPr>
            <a:r>
              <a:rPr lang="en-US" sz="2000" dirty="0">
                <a:solidFill>
                  <a:schemeClr val="accent1"/>
                </a:solidFill>
                <a:latin typeface="TimesNewRomanPSMT"/>
              </a:rPr>
              <a:t>Toyota North America</a:t>
            </a:r>
            <a:r>
              <a:rPr lang="en-US" sz="2000" dirty="0">
                <a:latin typeface="TimesNewRomanPSMT"/>
              </a:rPr>
              <a:t>’s Consumer Portal Delivery (CPD) group, which coordinates Toyota’s digital innovation with established processes, has found that startups make valued partners when developing digital components.</a:t>
            </a:r>
          </a:p>
          <a:p>
            <a:pPr marL="285750" indent="-285750">
              <a:buFont typeface="Arial" panose="020B0604020202020204" pitchFamily="34" charset="0"/>
              <a:buChar char="•"/>
            </a:pPr>
            <a:r>
              <a:rPr lang="en-US" sz="2000" dirty="0">
                <a:solidFill>
                  <a:schemeClr val="accent1"/>
                </a:solidFill>
                <a:latin typeface="TimesNewRomanPSMT"/>
              </a:rPr>
              <a:t>John Deere </a:t>
            </a:r>
            <a:r>
              <a:rPr lang="en-US" sz="2000" dirty="0">
                <a:latin typeface="TimesNewRomanPSMT"/>
              </a:rPr>
              <a:t>has connected to Climate Corporation's Climate </a:t>
            </a:r>
            <a:r>
              <a:rPr lang="en-US" sz="2000" dirty="0" err="1">
                <a:latin typeface="TimesNewRomanPSMT"/>
              </a:rPr>
              <a:t>FieldView</a:t>
            </a:r>
            <a:r>
              <a:rPr lang="en-US" sz="2000" dirty="0">
                <a:latin typeface="TimesNewRomanPSMT"/>
              </a:rPr>
              <a:t> platform, which enables farmers using certain John Deere equipment to collect and directly share data and to use data visualization and customized, data science-driven insights to manage farming activities from the tractor cab.</a:t>
            </a:r>
          </a:p>
          <a:p>
            <a:pPr marL="285750" indent="-285750">
              <a:buFont typeface="Arial" panose="020B0604020202020204" pitchFamily="34" charset="0"/>
              <a:buChar char="•"/>
            </a:pPr>
            <a:r>
              <a:rPr lang="en-US" sz="2000" dirty="0">
                <a:latin typeface="TimesNewRomanPSMT"/>
              </a:rPr>
              <a:t>Like </a:t>
            </a:r>
            <a:r>
              <a:rPr lang="en-US" sz="2000" dirty="0">
                <a:solidFill>
                  <a:schemeClr val="accent1"/>
                </a:solidFill>
                <a:latin typeface="TimesNewRomanPSMT"/>
              </a:rPr>
              <a:t>Apple</a:t>
            </a:r>
            <a:r>
              <a:rPr lang="en-US" sz="2000" dirty="0">
                <a:latin typeface="TimesNewRomanPSMT"/>
              </a:rPr>
              <a:t>, </a:t>
            </a:r>
            <a:r>
              <a:rPr lang="en-US" sz="2000" dirty="0">
                <a:solidFill>
                  <a:schemeClr val="accent1"/>
                </a:solidFill>
                <a:latin typeface="TimesNewRomanPSMT"/>
              </a:rPr>
              <a:t>Royal Philips </a:t>
            </a:r>
            <a:r>
              <a:rPr lang="en-US" sz="2000" dirty="0">
                <a:latin typeface="TimesNewRomanPSMT"/>
              </a:rPr>
              <a:t>and </a:t>
            </a:r>
            <a:r>
              <a:rPr lang="en-US" sz="2000" dirty="0">
                <a:solidFill>
                  <a:schemeClr val="accent1"/>
                </a:solidFill>
                <a:latin typeface="TimesNewRomanPSMT"/>
              </a:rPr>
              <a:t>GE </a:t>
            </a:r>
            <a:r>
              <a:rPr lang="en-US" sz="2000" dirty="0">
                <a:latin typeface="TimesNewRomanPSMT"/>
              </a:rPr>
              <a:t>are opening their digital services platforms to partners that can build upon them to offer services to customers—for example, to deliver healthcare services built onto Philips’ platform, or asset performance management services developed on GE’s.</a:t>
            </a:r>
            <a:endParaRPr lang="en-US" sz="2000" dirty="0"/>
          </a:p>
        </p:txBody>
      </p:sp>
    </p:spTree>
    <p:extLst>
      <p:ext uri="{BB962C8B-B14F-4D97-AF65-F5344CB8AC3E}">
        <p14:creationId xmlns:p14="http://schemas.microsoft.com/office/powerpoint/2010/main" val="493023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0400" y="279400"/>
            <a:ext cx="10731500" cy="5632311"/>
          </a:xfrm>
          <a:prstGeom prst="rect">
            <a:avLst/>
          </a:prstGeom>
          <a:noFill/>
        </p:spPr>
        <p:txBody>
          <a:bodyPr wrap="square" rtlCol="0">
            <a:spAutoFit/>
          </a:bodyPr>
          <a:lstStyle/>
          <a:p>
            <a:r>
              <a:rPr lang="en-US" sz="2000" b="1" dirty="0">
                <a:solidFill>
                  <a:srgbClr val="0070C0"/>
                </a:solidFill>
                <a:latin typeface="TimesNewRomanPSMT"/>
              </a:rPr>
              <a:t>Skills:</a:t>
            </a:r>
            <a:r>
              <a:rPr lang="en-US" sz="2000" dirty="0">
                <a:solidFill>
                  <a:schemeClr val="accent1"/>
                </a:solidFill>
                <a:latin typeface="TimesNewRomanPSMT"/>
              </a:rPr>
              <a:t> </a:t>
            </a:r>
            <a:r>
              <a:rPr lang="en-US" sz="2000" dirty="0">
                <a:latin typeface="TimesNewRomanPSMT"/>
              </a:rPr>
              <a:t>Newly established organizational units charged with building digital services backbones</a:t>
            </a:r>
          </a:p>
          <a:p>
            <a:r>
              <a:rPr lang="en-US" sz="2000" dirty="0">
                <a:latin typeface="TimesNewRomanPSMT"/>
              </a:rPr>
              <a:t>often recruited a wide variety of digital talent and created innovative physical workspaces.</a:t>
            </a:r>
          </a:p>
          <a:p>
            <a:endParaRPr lang="en-US" sz="2000" dirty="0">
              <a:latin typeface="TimesNewRomanPSMT"/>
            </a:endParaRPr>
          </a:p>
          <a:p>
            <a:pPr marL="285750" indent="-285750">
              <a:buFont typeface="Arial" panose="020B0604020202020204" pitchFamily="34" charset="0"/>
              <a:buChar char="•"/>
            </a:pPr>
            <a:r>
              <a:rPr lang="en-US" sz="2000" dirty="0">
                <a:solidFill>
                  <a:schemeClr val="accent1"/>
                </a:solidFill>
                <a:latin typeface="TimesNewRomanPSMT"/>
              </a:rPr>
              <a:t>Schindler Digital Business </a:t>
            </a:r>
            <a:r>
              <a:rPr lang="en-US" sz="2000" dirty="0">
                <a:latin typeface="TimesNewRomanPSMT"/>
              </a:rPr>
              <a:t>recruited industrial designers and even game developers to compliment traditional IT talent in multidisciplinary teams.</a:t>
            </a:r>
          </a:p>
          <a:p>
            <a:pPr marL="285750" indent="-285750">
              <a:buFont typeface="Arial" panose="020B0604020202020204" pitchFamily="34" charset="0"/>
              <a:buChar char="•"/>
            </a:pPr>
            <a:r>
              <a:rPr lang="en-US" sz="2000" dirty="0">
                <a:solidFill>
                  <a:schemeClr val="accent1"/>
                </a:solidFill>
                <a:latin typeface="TimesNewRomanPSMT"/>
              </a:rPr>
              <a:t>GE</a:t>
            </a:r>
            <a:r>
              <a:rPr lang="en-US" sz="2000" dirty="0">
                <a:latin typeface="TimesNewRomanPSMT"/>
              </a:rPr>
              <a:t> recruited a leader to build its new software center of excellence who could manage a startup in a large, complex company. He scaled up his team to one thousand employees within two years. To facilitate interfacing with the other environments in the organization, companies introduced talent development initiatives.</a:t>
            </a:r>
          </a:p>
          <a:p>
            <a:pPr marL="285750" indent="-285750">
              <a:buFont typeface="Arial" panose="020B0604020202020204" pitchFamily="34" charset="0"/>
              <a:buChar char="•"/>
            </a:pPr>
            <a:r>
              <a:rPr lang="en-US" sz="2000" dirty="0" err="1">
                <a:solidFill>
                  <a:schemeClr val="accent1"/>
                </a:solidFill>
                <a:latin typeface="TimesNewRomanPSMT"/>
              </a:rPr>
              <a:t>Ferrovial</a:t>
            </a:r>
            <a:r>
              <a:rPr lang="en-US" sz="2000" dirty="0" err="1">
                <a:latin typeface="TimesNewRomanPSMT"/>
              </a:rPr>
              <a:t>'s</a:t>
            </a:r>
            <a:r>
              <a:rPr lang="en-US" sz="2000" dirty="0">
                <a:latin typeface="TimesNewRomanPSMT"/>
              </a:rPr>
              <a:t> corporate university created new digital seminars.</a:t>
            </a:r>
          </a:p>
          <a:p>
            <a:pPr marL="285750" indent="-285750">
              <a:buFont typeface="Arial" panose="020B0604020202020204" pitchFamily="34" charset="0"/>
              <a:buChar char="•"/>
            </a:pPr>
            <a:r>
              <a:rPr lang="en-US" sz="2000" dirty="0">
                <a:latin typeface="TimesNewRomanPSMT"/>
              </a:rPr>
              <a:t>The </a:t>
            </a:r>
            <a:r>
              <a:rPr lang="en-US" sz="2000" dirty="0">
                <a:solidFill>
                  <a:schemeClr val="accent1"/>
                </a:solidFill>
                <a:latin typeface="TimesNewRomanPSMT"/>
              </a:rPr>
              <a:t>LEGO Group </a:t>
            </a:r>
            <a:r>
              <a:rPr lang="en-US" sz="2000" dirty="0">
                <a:latin typeface="TimesNewRomanPSMT"/>
              </a:rPr>
              <a:t>introduced a digital boot camp and hackathons. The company designed open workspaces to encourage new ways of working.</a:t>
            </a:r>
          </a:p>
          <a:p>
            <a:pPr marL="285750" indent="-285750">
              <a:buFont typeface="Arial" panose="020B0604020202020204" pitchFamily="34" charset="0"/>
              <a:buChar char="•"/>
            </a:pPr>
            <a:r>
              <a:rPr lang="en-US" sz="2000" dirty="0">
                <a:solidFill>
                  <a:schemeClr val="accent1"/>
                </a:solidFill>
                <a:latin typeface="TimesNewRomanPSMT"/>
              </a:rPr>
              <a:t>Toyota North America</a:t>
            </a:r>
            <a:r>
              <a:rPr lang="en-US" sz="2000" dirty="0">
                <a:latin typeface="TimesNewRomanPSMT"/>
              </a:rPr>
              <a:t>’s IT unit has implemented a variety of processes in order to encourage innovation. The company holds innovation fairs and seeds funding of innovative ideas through an Innovation Council. Such initiatives are intended to increase innovative thinking across the enterprise, leading to an enhanced customer experience both before and after the sale.</a:t>
            </a:r>
            <a:endParaRPr lang="en-US" sz="2000" dirty="0"/>
          </a:p>
        </p:txBody>
      </p:sp>
    </p:spTree>
    <p:extLst>
      <p:ext uri="{BB962C8B-B14F-4D97-AF65-F5344CB8AC3E}">
        <p14:creationId xmlns:p14="http://schemas.microsoft.com/office/powerpoint/2010/main" val="940748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7500" y="254000"/>
            <a:ext cx="11214100" cy="5632311"/>
          </a:xfrm>
          <a:prstGeom prst="rect">
            <a:avLst/>
          </a:prstGeom>
          <a:noFill/>
        </p:spPr>
        <p:txBody>
          <a:bodyPr wrap="square" rtlCol="0">
            <a:spAutoFit/>
          </a:bodyPr>
          <a:lstStyle/>
          <a:p>
            <a:r>
              <a:rPr lang="en-US" sz="2000" b="1" dirty="0">
                <a:solidFill>
                  <a:srgbClr val="0070C0"/>
                </a:solidFill>
                <a:latin typeface="TimesNewRomanPS-BoldMT"/>
              </a:rPr>
              <a:t>Recommendations: How to Design a Digital Organization</a:t>
            </a:r>
          </a:p>
          <a:p>
            <a:endParaRPr lang="en-US" sz="2000" b="1" dirty="0">
              <a:latin typeface="TimesNewRomanPS-BoldMT"/>
            </a:endParaRPr>
          </a:p>
          <a:p>
            <a:r>
              <a:rPr lang="en-US" sz="2000" dirty="0">
                <a:latin typeface="TimesNewRomanPSMT"/>
              </a:rPr>
              <a:t>A digital transformation is a long journey. Based on our findings, we have six recommendations for</a:t>
            </a:r>
          </a:p>
          <a:p>
            <a:r>
              <a:rPr lang="en-US" sz="2000" dirty="0">
                <a:latin typeface="TimesNewRomanPSMT"/>
              </a:rPr>
              <a:t>companies trying to map a successful journey.</a:t>
            </a:r>
          </a:p>
          <a:p>
            <a:endParaRPr lang="en-US" sz="2000" dirty="0">
              <a:latin typeface="TimesNewRomanPSMT"/>
            </a:endParaRPr>
          </a:p>
          <a:p>
            <a:pPr marL="342900" indent="-342900">
              <a:buFont typeface="+mj-lt"/>
              <a:buAutoNum type="arabicPeriod"/>
            </a:pPr>
            <a:r>
              <a:rPr lang="en-US" sz="2000" dirty="0">
                <a:solidFill>
                  <a:schemeClr val="accent1"/>
                </a:solidFill>
                <a:latin typeface="TimesNewRomanPSMT"/>
              </a:rPr>
              <a:t>Define a digital strategy </a:t>
            </a:r>
            <a:r>
              <a:rPr lang="en-US" sz="2000" dirty="0">
                <a:latin typeface="TimesNewRomanPSMT"/>
              </a:rPr>
              <a:t>focused on either </a:t>
            </a:r>
            <a:r>
              <a:rPr lang="en-US" sz="2000" dirty="0">
                <a:solidFill>
                  <a:schemeClr val="accent1"/>
                </a:solidFill>
                <a:latin typeface="TimesNewRomanPSMT"/>
              </a:rPr>
              <a:t>customer engagement </a:t>
            </a:r>
            <a:r>
              <a:rPr lang="en-US" sz="2000" dirty="0">
                <a:latin typeface="TimesNewRomanPSMT"/>
              </a:rPr>
              <a:t>or </a:t>
            </a:r>
            <a:r>
              <a:rPr lang="en-US" sz="2000" dirty="0">
                <a:solidFill>
                  <a:schemeClr val="accent1"/>
                </a:solidFill>
                <a:latin typeface="TimesNewRomanPSMT"/>
              </a:rPr>
              <a:t>digitized solutions</a:t>
            </a:r>
            <a:r>
              <a:rPr lang="en-US" sz="2000" dirty="0">
                <a:latin typeface="TimesNewRomanPSMT"/>
              </a:rPr>
              <a:t>. </a:t>
            </a:r>
          </a:p>
          <a:p>
            <a:pPr marL="342900" indent="-342900">
              <a:buFont typeface="+mj-lt"/>
              <a:buAutoNum type="arabicPeriod"/>
            </a:pPr>
            <a:r>
              <a:rPr lang="en-US" sz="2000" dirty="0">
                <a:latin typeface="TimesNewRomanPSMT"/>
              </a:rPr>
              <a:t>Identify where you most </a:t>
            </a:r>
            <a:r>
              <a:rPr lang="en-US" sz="2000" dirty="0">
                <a:solidFill>
                  <a:schemeClr val="accent1"/>
                </a:solidFill>
                <a:latin typeface="TimesNewRomanPSMT"/>
              </a:rPr>
              <a:t>need better integration or standardization </a:t>
            </a:r>
            <a:r>
              <a:rPr lang="en-US" sz="2000" dirty="0">
                <a:latin typeface="TimesNewRomanPSMT"/>
              </a:rPr>
              <a:t>at this time and make the </a:t>
            </a:r>
            <a:r>
              <a:rPr lang="en-US" sz="2000" dirty="0">
                <a:solidFill>
                  <a:schemeClr val="accent1"/>
                </a:solidFill>
                <a:latin typeface="TimesNewRomanPSMT"/>
              </a:rPr>
              <a:t>next investment in your operational backbone </a:t>
            </a:r>
            <a:r>
              <a:rPr lang="en-US" sz="2000" dirty="0">
                <a:latin typeface="TimesNewRomanPSMT"/>
              </a:rPr>
              <a:t>there.</a:t>
            </a:r>
          </a:p>
          <a:p>
            <a:pPr marL="342900" indent="-342900">
              <a:buFont typeface="+mj-lt"/>
              <a:buAutoNum type="arabicPeriod"/>
            </a:pPr>
            <a:r>
              <a:rPr lang="en-US" sz="2000" dirty="0">
                <a:solidFill>
                  <a:schemeClr val="accent1"/>
                </a:solidFill>
                <a:latin typeface="TimesNewRomanPSMT"/>
              </a:rPr>
              <a:t>Develop a digital services backbone </a:t>
            </a:r>
            <a:r>
              <a:rPr lang="en-US" sz="2000" dirty="0">
                <a:latin typeface="TimesNewRomanPSMT"/>
              </a:rPr>
              <a:t>by identifying—and working with technology partners to </a:t>
            </a:r>
            <a:r>
              <a:rPr lang="en-US" sz="2000" dirty="0">
                <a:solidFill>
                  <a:schemeClr val="accent1"/>
                </a:solidFill>
                <a:latin typeface="TimesNewRomanPSMT"/>
              </a:rPr>
              <a:t>build—the infrastructure you need </a:t>
            </a:r>
            <a:r>
              <a:rPr lang="en-US" sz="2000" dirty="0">
                <a:latin typeface="TimesNewRomanPSMT"/>
              </a:rPr>
              <a:t>to protect, connect, analyze, and support innovative services.</a:t>
            </a:r>
          </a:p>
          <a:p>
            <a:pPr marL="342900" indent="-342900">
              <a:buFont typeface="+mj-lt"/>
              <a:buAutoNum type="arabicPeriod"/>
            </a:pPr>
            <a:r>
              <a:rPr lang="en-US" sz="2000" dirty="0">
                <a:latin typeface="TimesNewRomanPSMT"/>
              </a:rPr>
              <a:t>Once you’ve designed robust infrastructure capabilities, </a:t>
            </a:r>
            <a:r>
              <a:rPr lang="en-US" sz="2000" dirty="0">
                <a:solidFill>
                  <a:schemeClr val="accent1"/>
                </a:solidFill>
                <a:latin typeface="TimesNewRomanPSMT"/>
              </a:rPr>
              <a:t>enlist partners </a:t>
            </a:r>
            <a:r>
              <a:rPr lang="en-US" sz="2000" dirty="0">
                <a:latin typeface="TimesNewRomanPSMT"/>
              </a:rPr>
              <a:t>to help populate your digital services backbone.</a:t>
            </a:r>
          </a:p>
          <a:p>
            <a:pPr marL="342900" indent="-342900">
              <a:buFont typeface="+mj-lt"/>
              <a:buAutoNum type="arabicPeriod"/>
            </a:pPr>
            <a:r>
              <a:rPr lang="en-US" sz="2000" dirty="0">
                <a:latin typeface="TimesNewRomanPSMT"/>
              </a:rPr>
              <a:t> </a:t>
            </a:r>
            <a:r>
              <a:rPr lang="en-US" sz="2000" dirty="0">
                <a:solidFill>
                  <a:schemeClr val="accent1"/>
                </a:solidFill>
                <a:latin typeface="TimesNewRomanPSMT"/>
              </a:rPr>
              <a:t>Design the interface </a:t>
            </a:r>
            <a:r>
              <a:rPr lang="en-US" sz="2000" dirty="0">
                <a:latin typeface="TimesNewRomanPSMT"/>
              </a:rPr>
              <a:t>between the two backbone environments and evangelize the importance of architecture throughout the organization.</a:t>
            </a:r>
          </a:p>
          <a:p>
            <a:pPr marL="342900" indent="-342900">
              <a:buFont typeface="+mj-lt"/>
              <a:buAutoNum type="arabicPeriod"/>
            </a:pPr>
            <a:r>
              <a:rPr lang="en-US" sz="2000" dirty="0">
                <a:latin typeface="TimesNewRomanPSMT"/>
              </a:rPr>
              <a:t>Recognize that </a:t>
            </a:r>
            <a:r>
              <a:rPr lang="en-US" sz="2000" dirty="0">
                <a:solidFill>
                  <a:schemeClr val="accent1"/>
                </a:solidFill>
                <a:latin typeface="TimesNewRomanPSMT"/>
              </a:rPr>
              <a:t>the skills and cultures that support the digital services backbone environment will differ markedly from the skills and cultures that companies need to support their operational backbone environment. </a:t>
            </a:r>
            <a:r>
              <a:rPr lang="en-US" sz="2000" dirty="0">
                <a:latin typeface="TimesNewRomanPSMT"/>
              </a:rPr>
              <a:t>Think creatively about how to foster both cultures.</a:t>
            </a:r>
            <a:endParaRPr lang="en-US" sz="2000" dirty="0"/>
          </a:p>
        </p:txBody>
      </p:sp>
    </p:spTree>
    <p:extLst>
      <p:ext uri="{BB962C8B-B14F-4D97-AF65-F5344CB8AC3E}">
        <p14:creationId xmlns:p14="http://schemas.microsoft.com/office/powerpoint/2010/main" val="3660859263"/>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80</TotalTime>
  <Words>2853</Words>
  <Application>Microsoft Office PowerPoint</Application>
  <PresentationFormat>Widescreen</PresentationFormat>
  <Paragraphs>124</Paragraphs>
  <Slides>33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TimesNewRomanPS-BoldMT</vt:lpstr>
      <vt:lpstr>TimesNewRomanPS-ItalicMT</vt:lpstr>
      <vt:lpstr>TimesNewRomanPSMT</vt:lpstr>
      <vt:lpstr>Metropolitan</vt:lpstr>
      <vt:lpstr>Digital Business Models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Business Models</dc:title>
  <dc:creator>Eric Thompson</dc:creator>
  <cp:lastModifiedBy>Eric Thompson</cp:lastModifiedBy>
  <cp:revision>42</cp:revision>
  <dcterms:created xsi:type="dcterms:W3CDTF">2016-07-10T22:06:12Z</dcterms:created>
  <dcterms:modified xsi:type="dcterms:W3CDTF">2016-10-25T22:34:11Z</dcterms:modified>
</cp:coreProperties>
</file>